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activeX/activeX1.xml" ContentType="application/vnd.ms-office.activeX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2" r:id="rId5"/>
    <p:sldId id="296" r:id="rId6"/>
    <p:sldId id="260" r:id="rId7"/>
    <p:sldId id="263" r:id="rId8"/>
    <p:sldId id="261" r:id="rId9"/>
    <p:sldId id="288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9" r:id="rId20"/>
    <p:sldId id="278" r:id="rId21"/>
    <p:sldId id="280" r:id="rId22"/>
    <p:sldId id="281" r:id="rId23"/>
    <p:sldId id="282" r:id="rId24"/>
    <p:sldId id="273" r:id="rId25"/>
    <p:sldId id="286" r:id="rId26"/>
    <p:sldId id="277" r:id="rId27"/>
    <p:sldId id="276" r:id="rId28"/>
    <p:sldId id="283" r:id="rId29"/>
    <p:sldId id="284" r:id="rId30"/>
    <p:sldId id="289" r:id="rId31"/>
    <p:sldId id="290" r:id="rId32"/>
    <p:sldId id="291" r:id="rId33"/>
    <p:sldId id="293" r:id="rId34"/>
    <p:sldId id="294" r:id="rId35"/>
    <p:sldId id="295" r:id="rId36"/>
  </p:sldIdLst>
  <p:sldSz cx="9144000" cy="6858000" type="screen4x3"/>
  <p:notesSz cx="6858000" cy="9144000"/>
  <p:embeddedFontLst>
    <p:embeddedFont>
      <p:font typeface="Aharoni" pitchFamily="2" charset="-79"/>
      <p:bold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entury Gothic" pitchFamily="34" charset="0"/>
      <p:regular r:id="rId43"/>
      <p:bold r:id="rId44"/>
      <p:italic r:id="rId45"/>
      <p:boldItalic r:id="rId46"/>
    </p:embeddedFont>
    <p:embeddedFont>
      <p:font typeface="Arial Black" pitchFamily="34" charset="0"/>
      <p:bold r:id="rId47"/>
    </p:embeddedFont>
    <p:embeddedFont>
      <p:font typeface="Impact" pitchFamily="34" charset="0"/>
      <p:regular r:id="rId48"/>
    </p:embeddedFont>
    <p:embeddedFont>
      <p:font typeface="Constantia" pitchFamily="18" charset="0"/>
      <p:regular r:id="rId49"/>
      <p:bold r:id="rId50"/>
      <p:italic r:id="rId51"/>
      <p:boldItalic r:id="rId52"/>
    </p:embeddedFont>
    <p:embeddedFont>
      <p:font typeface="Gulim" pitchFamily="34" charset="-127"/>
      <p:regular r:id="rId53"/>
    </p:embeddedFont>
    <p:embeddedFont>
      <p:font typeface="MS UI Gothic" pitchFamily="34" charset="-128"/>
      <p:regular r:id="rId54"/>
    </p:embeddedFont>
    <p:embeddedFont>
      <p:font typeface="Gungsuh" pitchFamily="18" charset="-127"/>
      <p:regular r:id="rId55"/>
    </p:embeddedFont>
  </p:embeddedFontLst>
  <p:custDataLst>
    <p:tags r:id="rId56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1C9DE-1E01-4FB9-BB7C-F1DD119DF18A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3FF53-863D-422E-B281-B6B97045D61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99612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61746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3709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37554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3451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0358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03580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3FF53-863D-422E-B281-B6B97045D612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2063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C5427-D240-4F2F-9816-8AE4E4A4E5D5}" type="datetimeFigureOut">
              <a:rPr lang="es-ES" smtClean="0"/>
              <a:pPr/>
              <a:t>11/02/2015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2AE76-23F0-4523-BC9C-9726AD5DD4F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uadroTexto"/>
          <p:cNvSpPr txBox="1"/>
          <p:nvPr userDrawn="1"/>
        </p:nvSpPr>
        <p:spPr>
          <a:xfrm>
            <a:off x="4139952" y="6581001"/>
            <a:ext cx="5904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Dirección</a:t>
            </a:r>
            <a:r>
              <a:rPr lang="es-E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Provincial de Burgos. Área de Programas Educativos. Enero 2015</a:t>
            </a: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ps.google.com/locationhistory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ow.ly/I6u70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 rot="20437515">
            <a:off x="1820052" y="4105075"/>
            <a:ext cx="1435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WWW</a:t>
            </a:r>
            <a:endParaRPr lang="es-ES" sz="3200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12 Forma libre"/>
          <p:cNvSpPr/>
          <p:nvPr/>
        </p:nvSpPr>
        <p:spPr>
          <a:xfrm>
            <a:off x="910048" y="548680"/>
            <a:ext cx="1741714" cy="3165566"/>
          </a:xfrm>
          <a:custGeom>
            <a:avLst/>
            <a:gdLst>
              <a:gd name="connsiteX0" fmla="*/ 17417 w 1741714"/>
              <a:gd name="connsiteY0" fmla="*/ 41366 h 3165566"/>
              <a:gd name="connsiteX1" fmla="*/ 487680 w 1741714"/>
              <a:gd name="connsiteY1" fmla="*/ 472441 h 3165566"/>
              <a:gd name="connsiteX2" fmla="*/ 1010194 w 1741714"/>
              <a:gd name="connsiteY2" fmla="*/ 1177835 h 3165566"/>
              <a:gd name="connsiteX3" fmla="*/ 1480457 w 1741714"/>
              <a:gd name="connsiteY3" fmla="*/ 2039984 h 3165566"/>
              <a:gd name="connsiteX4" fmla="*/ 1741714 w 1741714"/>
              <a:gd name="connsiteY4" fmla="*/ 2823755 h 3165566"/>
              <a:gd name="connsiteX5" fmla="*/ 1741714 w 1741714"/>
              <a:gd name="connsiteY5" fmla="*/ 2823755 h 3165566"/>
              <a:gd name="connsiteX6" fmla="*/ 1088571 w 1741714"/>
              <a:gd name="connsiteY6" fmla="*/ 3085012 h 3165566"/>
              <a:gd name="connsiteX7" fmla="*/ 971005 w 1741714"/>
              <a:gd name="connsiteY7" fmla="*/ 3150326 h 3165566"/>
              <a:gd name="connsiteX8" fmla="*/ 1036320 w 1741714"/>
              <a:gd name="connsiteY8" fmla="*/ 2993572 h 3165566"/>
              <a:gd name="connsiteX9" fmla="*/ 971005 w 1741714"/>
              <a:gd name="connsiteY9" fmla="*/ 2235926 h 3165566"/>
              <a:gd name="connsiteX10" fmla="*/ 383177 w 1741714"/>
              <a:gd name="connsiteY10" fmla="*/ 720635 h 3165566"/>
              <a:gd name="connsiteX11" fmla="*/ 17417 w 1741714"/>
              <a:gd name="connsiteY11" fmla="*/ 41366 h 316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41714" h="3165566">
                <a:moveTo>
                  <a:pt x="17417" y="41366"/>
                </a:moveTo>
                <a:cubicBezTo>
                  <a:pt x="34834" y="0"/>
                  <a:pt x="322217" y="283030"/>
                  <a:pt x="487680" y="472441"/>
                </a:cubicBezTo>
                <a:cubicBezTo>
                  <a:pt x="653143" y="661853"/>
                  <a:pt x="844731" y="916578"/>
                  <a:pt x="1010194" y="1177835"/>
                </a:cubicBezTo>
                <a:cubicBezTo>
                  <a:pt x="1175657" y="1439092"/>
                  <a:pt x="1358537" y="1765664"/>
                  <a:pt x="1480457" y="2039984"/>
                </a:cubicBezTo>
                <a:cubicBezTo>
                  <a:pt x="1602377" y="2314304"/>
                  <a:pt x="1741714" y="2823755"/>
                  <a:pt x="1741714" y="2823755"/>
                </a:cubicBezTo>
                <a:lnTo>
                  <a:pt x="1741714" y="2823755"/>
                </a:lnTo>
                <a:lnTo>
                  <a:pt x="1088571" y="3085012"/>
                </a:lnTo>
                <a:cubicBezTo>
                  <a:pt x="960120" y="3139440"/>
                  <a:pt x="979713" y="3165566"/>
                  <a:pt x="971005" y="3150326"/>
                </a:cubicBezTo>
                <a:cubicBezTo>
                  <a:pt x="962297" y="3135086"/>
                  <a:pt x="1036320" y="3145972"/>
                  <a:pt x="1036320" y="2993572"/>
                </a:cubicBezTo>
                <a:cubicBezTo>
                  <a:pt x="1036320" y="2841172"/>
                  <a:pt x="1079862" y="2614749"/>
                  <a:pt x="971005" y="2235926"/>
                </a:cubicBezTo>
                <a:cubicBezTo>
                  <a:pt x="862148" y="1857103"/>
                  <a:pt x="539931" y="1086395"/>
                  <a:pt x="383177" y="720635"/>
                </a:cubicBezTo>
                <a:cubicBezTo>
                  <a:pt x="226423" y="354875"/>
                  <a:pt x="0" y="82732"/>
                  <a:pt x="17417" y="413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orma libre"/>
          <p:cNvSpPr/>
          <p:nvPr/>
        </p:nvSpPr>
        <p:spPr>
          <a:xfrm>
            <a:off x="1126072" y="1363324"/>
            <a:ext cx="618308" cy="2251165"/>
          </a:xfrm>
          <a:custGeom>
            <a:avLst/>
            <a:gdLst>
              <a:gd name="connsiteX0" fmla="*/ 67491 w 618308"/>
              <a:gd name="connsiteY0" fmla="*/ 91440 h 2251165"/>
              <a:gd name="connsiteX1" fmla="*/ 328748 w 618308"/>
              <a:gd name="connsiteY1" fmla="*/ 770708 h 2251165"/>
              <a:gd name="connsiteX2" fmla="*/ 485502 w 618308"/>
              <a:gd name="connsiteY2" fmla="*/ 1959428 h 2251165"/>
              <a:gd name="connsiteX3" fmla="*/ 550817 w 618308"/>
              <a:gd name="connsiteY3" fmla="*/ 2246811 h 2251165"/>
              <a:gd name="connsiteX4" fmla="*/ 80554 w 618308"/>
              <a:gd name="connsiteY4" fmla="*/ 1985554 h 2251165"/>
              <a:gd name="connsiteX5" fmla="*/ 67491 w 618308"/>
              <a:gd name="connsiteY5" fmla="*/ 1959428 h 2251165"/>
              <a:gd name="connsiteX6" fmla="*/ 185057 w 618308"/>
              <a:gd name="connsiteY6" fmla="*/ 1332411 h 2251165"/>
              <a:gd name="connsiteX7" fmla="*/ 145868 w 618308"/>
              <a:gd name="connsiteY7" fmla="*/ 470263 h 2251165"/>
              <a:gd name="connsiteX8" fmla="*/ 41365 w 618308"/>
              <a:gd name="connsiteY8" fmla="*/ 0 h 225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308" h="2251165">
                <a:moveTo>
                  <a:pt x="67491" y="91440"/>
                </a:moveTo>
                <a:cubicBezTo>
                  <a:pt x="163285" y="275408"/>
                  <a:pt x="259080" y="459377"/>
                  <a:pt x="328748" y="770708"/>
                </a:cubicBezTo>
                <a:cubicBezTo>
                  <a:pt x="398417" y="1082039"/>
                  <a:pt x="448491" y="1713411"/>
                  <a:pt x="485502" y="1959428"/>
                </a:cubicBezTo>
                <a:cubicBezTo>
                  <a:pt x="522513" y="2205445"/>
                  <a:pt x="618308" y="2242457"/>
                  <a:pt x="550817" y="2246811"/>
                </a:cubicBezTo>
                <a:cubicBezTo>
                  <a:pt x="483326" y="2251165"/>
                  <a:pt x="161108" y="2033451"/>
                  <a:pt x="80554" y="1985554"/>
                </a:cubicBezTo>
                <a:cubicBezTo>
                  <a:pt x="0" y="1937657"/>
                  <a:pt x="50074" y="2068285"/>
                  <a:pt x="67491" y="1959428"/>
                </a:cubicBezTo>
                <a:cubicBezTo>
                  <a:pt x="84908" y="1850571"/>
                  <a:pt x="171994" y="1580605"/>
                  <a:pt x="185057" y="1332411"/>
                </a:cubicBezTo>
                <a:cubicBezTo>
                  <a:pt x="198120" y="1084217"/>
                  <a:pt x="169817" y="692331"/>
                  <a:pt x="145868" y="470263"/>
                </a:cubicBezTo>
                <a:cubicBezTo>
                  <a:pt x="121919" y="248195"/>
                  <a:pt x="81642" y="124097"/>
                  <a:pt x="41365" y="0"/>
                </a:cubicBezTo>
              </a:path>
            </a:pathLst>
          </a:custGeom>
          <a:solidFill>
            <a:srgbClr val="CC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orma libre"/>
          <p:cNvSpPr/>
          <p:nvPr/>
        </p:nvSpPr>
        <p:spPr>
          <a:xfrm>
            <a:off x="766032" y="2996952"/>
            <a:ext cx="2571205" cy="1606732"/>
          </a:xfrm>
          <a:custGeom>
            <a:avLst/>
            <a:gdLst>
              <a:gd name="connsiteX0" fmla="*/ 15240 w 2571205"/>
              <a:gd name="connsiteY0" fmla="*/ 1393372 h 1606732"/>
              <a:gd name="connsiteX1" fmla="*/ 328748 w 2571205"/>
              <a:gd name="connsiteY1" fmla="*/ 988423 h 1606732"/>
              <a:gd name="connsiteX2" fmla="*/ 916577 w 2571205"/>
              <a:gd name="connsiteY2" fmla="*/ 478972 h 1606732"/>
              <a:gd name="connsiteX3" fmla="*/ 1569720 w 2571205"/>
              <a:gd name="connsiteY3" fmla="*/ 139338 h 1606732"/>
              <a:gd name="connsiteX4" fmla="*/ 2079171 w 2571205"/>
              <a:gd name="connsiteY4" fmla="*/ 21772 h 1606732"/>
              <a:gd name="connsiteX5" fmla="*/ 2536371 w 2571205"/>
              <a:gd name="connsiteY5" fmla="*/ 74023 h 1606732"/>
              <a:gd name="connsiteX6" fmla="*/ 2288177 w 2571205"/>
              <a:gd name="connsiteY6" fmla="*/ 465909 h 1606732"/>
              <a:gd name="connsiteX7" fmla="*/ 1661160 w 2571205"/>
              <a:gd name="connsiteY7" fmla="*/ 936172 h 1606732"/>
              <a:gd name="connsiteX8" fmla="*/ 563880 w 2571205"/>
              <a:gd name="connsiteY8" fmla="*/ 1497875 h 1606732"/>
              <a:gd name="connsiteX9" fmla="*/ 237308 w 2571205"/>
              <a:gd name="connsiteY9" fmla="*/ 1589315 h 1606732"/>
              <a:gd name="connsiteX10" fmla="*/ 15240 w 2571205"/>
              <a:gd name="connsiteY10" fmla="*/ 1393372 h 1606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1205" h="1606732">
                <a:moveTo>
                  <a:pt x="15240" y="1393372"/>
                </a:moveTo>
                <a:cubicBezTo>
                  <a:pt x="30480" y="1293223"/>
                  <a:pt x="178525" y="1140823"/>
                  <a:pt x="328748" y="988423"/>
                </a:cubicBezTo>
                <a:cubicBezTo>
                  <a:pt x="478971" y="836023"/>
                  <a:pt x="709748" y="620486"/>
                  <a:pt x="916577" y="478972"/>
                </a:cubicBezTo>
                <a:cubicBezTo>
                  <a:pt x="1123406" y="337458"/>
                  <a:pt x="1375954" y="215538"/>
                  <a:pt x="1569720" y="139338"/>
                </a:cubicBezTo>
                <a:cubicBezTo>
                  <a:pt x="1763486" y="63138"/>
                  <a:pt x="1918063" y="32658"/>
                  <a:pt x="2079171" y="21772"/>
                </a:cubicBezTo>
                <a:cubicBezTo>
                  <a:pt x="2240279" y="10886"/>
                  <a:pt x="2501537" y="0"/>
                  <a:pt x="2536371" y="74023"/>
                </a:cubicBezTo>
                <a:cubicBezTo>
                  <a:pt x="2571205" y="148046"/>
                  <a:pt x="2434045" y="322218"/>
                  <a:pt x="2288177" y="465909"/>
                </a:cubicBezTo>
                <a:cubicBezTo>
                  <a:pt x="2142309" y="609600"/>
                  <a:pt x="1948543" y="764178"/>
                  <a:pt x="1661160" y="936172"/>
                </a:cubicBezTo>
                <a:cubicBezTo>
                  <a:pt x="1373777" y="1108166"/>
                  <a:pt x="801189" y="1389018"/>
                  <a:pt x="563880" y="1497875"/>
                </a:cubicBezTo>
                <a:cubicBezTo>
                  <a:pt x="326571" y="1606732"/>
                  <a:pt x="326571" y="1602378"/>
                  <a:pt x="237308" y="1589315"/>
                </a:cubicBezTo>
                <a:cubicBezTo>
                  <a:pt x="148045" y="1576252"/>
                  <a:pt x="0" y="1493521"/>
                  <a:pt x="15240" y="1393372"/>
                </a:cubicBezTo>
                <a:close/>
              </a:path>
            </a:pathLst>
          </a:cu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 rot="390129">
            <a:off x="887756" y="4501806"/>
            <a:ext cx="796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@</a:t>
            </a:r>
            <a:endParaRPr lang="es-ES" sz="5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 rot="390129">
            <a:off x="1463820" y="4213774"/>
            <a:ext cx="796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@</a:t>
            </a:r>
            <a:endParaRPr lang="es-ES" sz="5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 rot="390129">
            <a:off x="1980075" y="4212487"/>
            <a:ext cx="796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endParaRPr lang="es-E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 rot="390129">
            <a:off x="1187987" y="4572527"/>
            <a:ext cx="796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@</a:t>
            </a:r>
            <a:endParaRPr lang="es-ES" sz="8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 rot="390129">
            <a:off x="311693" y="4481481"/>
            <a:ext cx="796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@</a:t>
            </a:r>
            <a:endParaRPr lang="es-ES" sz="6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73216"/>
            <a:ext cx="34918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779912" y="2996952"/>
            <a:ext cx="5133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>
                <a:latin typeface="Century Gothic" pitchFamily="34" charset="0"/>
              </a:rPr>
              <a:t>¿Navegamos?</a:t>
            </a:r>
            <a:endParaRPr lang="es-ES" sz="5400" dirty="0">
              <a:latin typeface="Century Gothic" pitchFamily="34" charset="0"/>
            </a:endParaRPr>
          </a:p>
        </p:txBody>
      </p:sp>
      <p:pic>
        <p:nvPicPr>
          <p:cNvPr id="36866" name="Picture 2" descr="http://ieshermenegildomartinborro.centros.educa.jcyl.es/sitio/upload/img/logo_consejeria_educacion_jcy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651" y="6092916"/>
            <a:ext cx="1600200" cy="72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Elipse"/>
          <p:cNvSpPr/>
          <p:nvPr/>
        </p:nvSpPr>
        <p:spPr>
          <a:xfrm>
            <a:off x="6876256" y="2708920"/>
            <a:ext cx="216024" cy="2160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7164288" y="2996952"/>
            <a:ext cx="135632" cy="13563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" name="19 Grupo"/>
          <p:cNvGrpSpPr/>
          <p:nvPr/>
        </p:nvGrpSpPr>
        <p:grpSpPr>
          <a:xfrm>
            <a:off x="3923928" y="1628800"/>
            <a:ext cx="5040575" cy="4824536"/>
            <a:chOff x="3923928" y="1412776"/>
            <a:chExt cx="5040575" cy="482453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04248" y="2780928"/>
              <a:ext cx="2160255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17 Nube"/>
            <p:cNvSpPr/>
            <p:nvPr/>
          </p:nvSpPr>
          <p:spPr>
            <a:xfrm>
              <a:off x="3923928" y="1412776"/>
              <a:ext cx="3240360" cy="151216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4427984" y="1772816"/>
            <a:ext cx="23042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¿En qué me fijaré para  estar seguro de que es fiable el enlace?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28398" y="3018318"/>
            <a:ext cx="3870221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las claves son…</a:t>
            </a:r>
            <a:endParaRPr lang="es-ES" sz="28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 rot="21081951">
            <a:off x="-107217" y="3695535"/>
            <a:ext cx="742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¿Los enlaces están en un  entorno seguro?</a:t>
            </a:r>
            <a:endParaRPr lang="es-ES" sz="24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 rot="21387806">
            <a:off x="1340390" y="4182415"/>
            <a:ext cx="5764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Impact" pitchFamily="34" charset="0"/>
              </a:rPr>
              <a:t>¿Vienen de un sitio o de alguien conocido?</a:t>
            </a:r>
            <a:endParaRPr lang="es-ES" sz="2400" dirty="0">
              <a:solidFill>
                <a:schemeClr val="accent3">
                  <a:lumMod val="75000"/>
                </a:schemeClr>
              </a:solidFill>
              <a:latin typeface="Impact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 rot="21208041">
            <a:off x="469076" y="4731376"/>
            <a:ext cx="6465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¿El enlace va a un sitio de confianza?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683568" y="5229200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  <a:latin typeface="Century Gothic" pitchFamily="34" charset="0"/>
              </a:rPr>
              <a:t>¿Descarga un programa sin avisar?</a:t>
            </a:r>
            <a:endParaRPr lang="es-ES" sz="2400" dirty="0">
              <a:solidFill>
                <a:srgbClr val="FF0000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 rot="514722">
            <a:off x="-150060" y="6226623"/>
            <a:ext cx="3944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Constantia" pitchFamily="18" charset="0"/>
              </a:rPr>
              <a:t>¿Se abren diversas ventanas?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7" name="26 Rectángulo"/>
          <p:cNvSpPr/>
          <p:nvPr/>
        </p:nvSpPr>
        <p:spPr>
          <a:xfrm rot="21407281">
            <a:off x="2963683" y="5595089"/>
            <a:ext cx="5428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chemeClr val="accent1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¿Regalan mucho a cambio de nada?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555776" y="6093296"/>
            <a:ext cx="6643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Calibri" pitchFamily="34" charset="0"/>
                <a:ea typeface="Gulim" pitchFamily="34" charset="-127"/>
              </a:rPr>
              <a:t>¿La página  de origen dispone de sello de confianza?</a:t>
            </a:r>
            <a:endParaRPr lang="es-ES" sz="2400" dirty="0">
              <a:latin typeface="Calibri" pitchFamily="34" charset="0"/>
              <a:ea typeface="Gulim" pitchFamily="34" charset="-127"/>
            </a:endParaRPr>
          </a:p>
        </p:txBody>
      </p:sp>
      <p:pic>
        <p:nvPicPr>
          <p:cNvPr id="19458" name="Picture 2" descr="http://www.camisetas.info/blog/img/confianza-online/sel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04664"/>
            <a:ext cx="960107" cy="720080"/>
          </a:xfrm>
          <a:prstGeom prst="rect">
            <a:avLst/>
          </a:prstGeom>
          <a:noFill/>
        </p:spPr>
      </p:pic>
      <p:pic>
        <p:nvPicPr>
          <p:cNvPr id="19460" name="Picture 4" descr="Sel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1" y="1268760"/>
            <a:ext cx="864096" cy="504056"/>
          </a:xfrm>
          <a:prstGeom prst="rect">
            <a:avLst/>
          </a:prstGeom>
          <a:noFill/>
        </p:spPr>
      </p:pic>
      <p:sp>
        <p:nvSpPr>
          <p:cNvPr id="30" name="29 CuadroTexto"/>
          <p:cNvSpPr txBox="1"/>
          <p:nvPr/>
        </p:nvSpPr>
        <p:spPr>
          <a:xfrm>
            <a:off x="2627784" y="260648"/>
            <a:ext cx="5328592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¿Cómo sabemos al sitio que vamos?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29 CuadroTexto"/>
          <p:cNvSpPr txBox="1"/>
          <p:nvPr/>
        </p:nvSpPr>
        <p:spPr>
          <a:xfrm>
            <a:off x="4572000" y="2996952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latin typeface="Century Gothic" pitchFamily="34" charset="0"/>
              </a:rPr>
              <a:t>to.va</a:t>
            </a:r>
            <a:r>
              <a:rPr lang="es-ES" b="1" dirty="0" smtClean="0">
                <a:latin typeface="Century Gothic" pitchFamily="34" charset="0"/>
              </a:rPr>
              <a:t>/Yrh8g</a:t>
            </a:r>
            <a:endParaRPr lang="es-ES" b="1" dirty="0">
              <a:latin typeface="Century Gothic" pitchFamily="34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3059832" y="2996952"/>
            <a:ext cx="5760640" cy="3563094"/>
            <a:chOff x="3059832" y="2996952"/>
            <a:chExt cx="5760640" cy="356309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3059832" y="3933056"/>
              <a:ext cx="3956637" cy="2626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732240" y="2996952"/>
              <a:ext cx="2088232" cy="356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3" name="32 CuadroTexto"/>
          <p:cNvSpPr txBox="1"/>
          <p:nvPr/>
        </p:nvSpPr>
        <p:spPr>
          <a:xfrm>
            <a:off x="3347864" y="4509120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</a:rPr>
              <a:t>¡Es un enlace acortado!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3203848" y="486916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</a:rPr>
              <a:t>A veces pueden ocultar enlaces de riesgo.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563888" y="5517232"/>
            <a:ext cx="266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  <a:latin typeface="Century Gothic" pitchFamily="34" charset="0"/>
              </a:rPr>
              <a:t>Podemos descubrir  lo que  ocultan…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323528" y="1471133"/>
            <a:ext cx="6543214" cy="5386867"/>
            <a:chOff x="477058" y="1412776"/>
            <a:chExt cx="6543214" cy="5386867"/>
          </a:xfrm>
        </p:grpSpPr>
        <p:sp>
          <p:nvSpPr>
            <p:cNvPr id="18" name="17 Nube"/>
            <p:cNvSpPr/>
            <p:nvPr/>
          </p:nvSpPr>
          <p:spPr>
            <a:xfrm>
              <a:off x="3779912" y="1412776"/>
              <a:ext cx="3240360" cy="151216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4005450" y="1858475"/>
              <a:ext cx="288032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</a:rPr>
                <a:t>¿y si me sale un enlace de esta manera?</a:t>
              </a:r>
              <a:endParaRPr lang="es-ES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434887" flipH="1">
              <a:off x="477058" y="3343259"/>
              <a:ext cx="2513986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12 Elipse"/>
            <p:cNvSpPr/>
            <p:nvPr/>
          </p:nvSpPr>
          <p:spPr>
            <a:xfrm>
              <a:off x="3635896" y="2636912"/>
              <a:ext cx="288032" cy="288032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Elipse"/>
            <p:cNvSpPr/>
            <p:nvPr/>
          </p:nvSpPr>
          <p:spPr>
            <a:xfrm>
              <a:off x="3419872" y="2996952"/>
              <a:ext cx="207640" cy="20764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1" name="20 CuadroTexto"/>
          <p:cNvSpPr txBox="1"/>
          <p:nvPr/>
        </p:nvSpPr>
        <p:spPr>
          <a:xfrm>
            <a:off x="2627784" y="260648"/>
            <a:ext cx="5328592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¿Cómo sabemos al sitio que vamos?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2195736" y="260648"/>
            <a:ext cx="640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Century Gothic" pitchFamily="34" charset="0"/>
              </a:rPr>
              <a:t>Descubrimos lo que esconde un enlace acortado</a:t>
            </a:r>
            <a:endParaRPr lang="es-ES" sz="2000" dirty="0">
              <a:latin typeface="Century Gothic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764704"/>
            <a:ext cx="5095478" cy="336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179512" y="3501008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Century Gothic" pitchFamily="34" charset="0"/>
              </a:rPr>
              <a:t>Teclea el enlace</a:t>
            </a:r>
          </a:p>
          <a:p>
            <a:r>
              <a:rPr lang="es-ES" sz="1400" dirty="0" smtClean="0">
                <a:latin typeface="Century Gothic" pitchFamily="34" charset="0"/>
              </a:rPr>
              <a:t>bitly.com/</a:t>
            </a:r>
            <a:r>
              <a:rPr lang="es-ES" sz="1400" dirty="0" err="1" smtClean="0">
                <a:latin typeface="Century Gothic" pitchFamily="34" charset="0"/>
              </a:rPr>
              <a:t>saferday</a:t>
            </a:r>
            <a:r>
              <a:rPr lang="es-ES" sz="1400" dirty="0" smtClean="0">
                <a:latin typeface="Century Gothic" pitchFamily="34" charset="0"/>
              </a:rPr>
              <a:t>-Burgos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21" name="20 Forma libre"/>
          <p:cNvSpPr/>
          <p:nvPr/>
        </p:nvSpPr>
        <p:spPr>
          <a:xfrm>
            <a:off x="1998617" y="2704011"/>
            <a:ext cx="2664823" cy="966652"/>
          </a:xfrm>
          <a:custGeom>
            <a:avLst/>
            <a:gdLst>
              <a:gd name="connsiteX0" fmla="*/ 0 w 2664823"/>
              <a:gd name="connsiteY0" fmla="*/ 966652 h 966652"/>
              <a:gd name="connsiteX1" fmla="*/ 1345474 w 2664823"/>
              <a:gd name="connsiteY1" fmla="*/ 195943 h 966652"/>
              <a:gd name="connsiteX2" fmla="*/ 2455817 w 2664823"/>
              <a:gd name="connsiteY2" fmla="*/ 26126 h 966652"/>
              <a:gd name="connsiteX3" fmla="*/ 2599509 w 2664823"/>
              <a:gd name="connsiteY3" fmla="*/ 39189 h 966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823" h="966652">
                <a:moveTo>
                  <a:pt x="0" y="966652"/>
                </a:moveTo>
                <a:cubicBezTo>
                  <a:pt x="468085" y="659674"/>
                  <a:pt x="936171" y="352697"/>
                  <a:pt x="1345474" y="195943"/>
                </a:cubicBezTo>
                <a:cubicBezTo>
                  <a:pt x="1754777" y="39189"/>
                  <a:pt x="2246811" y="52252"/>
                  <a:pt x="2455817" y="26126"/>
                </a:cubicBezTo>
                <a:cubicBezTo>
                  <a:pt x="2664823" y="0"/>
                  <a:pt x="2632166" y="19594"/>
                  <a:pt x="2599509" y="39189"/>
                </a:cubicBez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lecha derecha"/>
          <p:cNvSpPr/>
          <p:nvPr/>
        </p:nvSpPr>
        <p:spPr>
          <a:xfrm flipH="1">
            <a:off x="5868144" y="299695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3" y="3356992"/>
            <a:ext cx="529140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Flecha derecha"/>
          <p:cNvSpPr/>
          <p:nvPr/>
        </p:nvSpPr>
        <p:spPr>
          <a:xfrm rot="3005056" flipH="1">
            <a:off x="6491970" y="5790043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Llamada de flecha a la derecha"/>
          <p:cNvSpPr/>
          <p:nvPr/>
        </p:nvSpPr>
        <p:spPr>
          <a:xfrm>
            <a:off x="3131840" y="5085184"/>
            <a:ext cx="1656184" cy="8640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67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chemeClr val="tx1"/>
                </a:solidFill>
                <a:latin typeface="Century Gothic" pitchFamily="34" charset="0"/>
              </a:rPr>
              <a:t>Este es el enlace y solamente tiene una redirección</a:t>
            </a:r>
            <a:endParaRPr lang="es-ES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8" name="27 Llamada de flecha a la derecha"/>
          <p:cNvSpPr/>
          <p:nvPr/>
        </p:nvSpPr>
        <p:spPr>
          <a:xfrm>
            <a:off x="2843808" y="5949280"/>
            <a:ext cx="1512168" cy="6926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67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chemeClr val="tx1"/>
                </a:solidFill>
                <a:latin typeface="Century Gothic" pitchFamily="34" charset="0"/>
              </a:rPr>
              <a:t>Es una página web  del tipo </a:t>
            </a:r>
            <a:r>
              <a:rPr lang="es-ES" sz="1200" dirty="0" err="1" smtClean="0">
                <a:solidFill>
                  <a:schemeClr val="tx1"/>
                </a:solidFill>
                <a:latin typeface="Century Gothic" pitchFamily="34" charset="0"/>
              </a:rPr>
              <a:t>html</a:t>
            </a:r>
            <a:endParaRPr lang="es-ES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179512" y="4221088"/>
            <a:ext cx="2095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>
                <a:latin typeface="Century Gothic" pitchFamily="34" charset="0"/>
              </a:rPr>
              <a:t>¿Qué es este enlace?</a:t>
            </a:r>
          </a:p>
          <a:p>
            <a:pPr algn="ctr"/>
            <a:r>
              <a:rPr lang="es-ES" sz="1400" dirty="0" smtClean="0">
                <a:latin typeface="Century Gothic" pitchFamily="34" charset="0"/>
              </a:rPr>
              <a:t>http://ow.ly/HAVJv</a:t>
            </a:r>
            <a:endParaRPr lang="es-ES" sz="1400" dirty="0">
              <a:latin typeface="Century Gothic" pitchFamily="34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228184" y="836712"/>
            <a:ext cx="2592288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dirty="0" smtClean="0"/>
              <a:t>Entramos en longurl.org</a:t>
            </a:r>
            <a:endParaRPr lang="es-ES" dirty="0"/>
          </a:p>
        </p:txBody>
      </p:sp>
      <p:pic>
        <p:nvPicPr>
          <p:cNvPr id="14" name="13 Imagen" descr="Q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725144"/>
            <a:ext cx="1800200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6" grpId="0" animBg="1"/>
      <p:bldP spid="27" grpId="0" animBg="1"/>
      <p:bldP spid="28" grpId="0" animBg="1"/>
      <p:bldP spid="29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2483768" y="332656"/>
            <a:ext cx="6518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Century Gothic" pitchFamily="34" charset="0"/>
              </a:rPr>
              <a:t>Ahora comprobamos quién está detrás del enlace</a:t>
            </a:r>
            <a:endParaRPr lang="es-ES" sz="2000" dirty="0">
              <a:latin typeface="Century Gothic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67544" y="4725144"/>
            <a:ext cx="81369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latin typeface="Century Gothic" pitchFamily="34" charset="0"/>
              </a:rPr>
              <a:t>http://formacion.educa.jcyl.es/archivos/repositorio/1000/1161/html/RECURSOS-SEGURIDAD2015/index.html</a:t>
            </a:r>
            <a:endParaRPr lang="es-ES" sz="1200" dirty="0">
              <a:latin typeface="Century Gothic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24744"/>
            <a:ext cx="4104456" cy="240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539552" y="371703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Protocolo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26" name="25 Forma libre"/>
          <p:cNvSpPr/>
          <p:nvPr/>
        </p:nvSpPr>
        <p:spPr>
          <a:xfrm>
            <a:off x="827584" y="4077073"/>
            <a:ext cx="415834" cy="648072"/>
          </a:xfrm>
          <a:custGeom>
            <a:avLst/>
            <a:gdLst>
              <a:gd name="connsiteX0" fmla="*/ 415834 w 415834"/>
              <a:gd name="connsiteY0" fmla="*/ 0 h 836023"/>
              <a:gd name="connsiteX1" fmla="*/ 63137 w 415834"/>
              <a:gd name="connsiteY1" fmla="*/ 509452 h 836023"/>
              <a:gd name="connsiteX2" fmla="*/ 37011 w 415834"/>
              <a:gd name="connsiteY2" fmla="*/ 836023 h 836023"/>
              <a:gd name="connsiteX3" fmla="*/ 37011 w 415834"/>
              <a:gd name="connsiteY3" fmla="*/ 836023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834" h="836023">
                <a:moveTo>
                  <a:pt x="415834" y="0"/>
                </a:moveTo>
                <a:cubicBezTo>
                  <a:pt x="271054" y="185057"/>
                  <a:pt x="126274" y="370115"/>
                  <a:pt x="63137" y="509452"/>
                </a:cubicBezTo>
                <a:cubicBezTo>
                  <a:pt x="0" y="648789"/>
                  <a:pt x="37011" y="836023"/>
                  <a:pt x="37011" y="836023"/>
                </a:cubicBezTo>
                <a:lnTo>
                  <a:pt x="37011" y="836023"/>
                </a:lnTo>
              </a:path>
            </a:pathLst>
          </a:cu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395536" y="4725144"/>
            <a:ext cx="64807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Elipse"/>
          <p:cNvSpPr/>
          <p:nvPr/>
        </p:nvSpPr>
        <p:spPr>
          <a:xfrm>
            <a:off x="1043608" y="4725144"/>
            <a:ext cx="20882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CuadroTexto"/>
          <p:cNvSpPr txBox="1"/>
          <p:nvPr/>
        </p:nvSpPr>
        <p:spPr>
          <a:xfrm>
            <a:off x="1763688" y="3717032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Nombre máquina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33" name="32 Forma libre"/>
          <p:cNvSpPr/>
          <p:nvPr/>
        </p:nvSpPr>
        <p:spPr>
          <a:xfrm>
            <a:off x="2267744" y="4077073"/>
            <a:ext cx="343826" cy="576064"/>
          </a:xfrm>
          <a:custGeom>
            <a:avLst/>
            <a:gdLst>
              <a:gd name="connsiteX0" fmla="*/ 415834 w 415834"/>
              <a:gd name="connsiteY0" fmla="*/ 0 h 836023"/>
              <a:gd name="connsiteX1" fmla="*/ 63137 w 415834"/>
              <a:gd name="connsiteY1" fmla="*/ 509452 h 836023"/>
              <a:gd name="connsiteX2" fmla="*/ 37011 w 415834"/>
              <a:gd name="connsiteY2" fmla="*/ 836023 h 836023"/>
              <a:gd name="connsiteX3" fmla="*/ 37011 w 415834"/>
              <a:gd name="connsiteY3" fmla="*/ 836023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834" h="836023">
                <a:moveTo>
                  <a:pt x="415834" y="0"/>
                </a:moveTo>
                <a:cubicBezTo>
                  <a:pt x="271054" y="185057"/>
                  <a:pt x="126274" y="370115"/>
                  <a:pt x="63137" y="509452"/>
                </a:cubicBezTo>
                <a:cubicBezTo>
                  <a:pt x="0" y="648789"/>
                  <a:pt x="37011" y="836023"/>
                  <a:pt x="37011" y="836023"/>
                </a:cubicBezTo>
                <a:lnTo>
                  <a:pt x="37011" y="836023"/>
                </a:ln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Elipse"/>
          <p:cNvSpPr/>
          <p:nvPr/>
        </p:nvSpPr>
        <p:spPr>
          <a:xfrm>
            <a:off x="3131840" y="4725144"/>
            <a:ext cx="4392488" cy="288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7740352" y="4653136"/>
            <a:ext cx="864096" cy="36004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CuadroTexto"/>
          <p:cNvSpPr txBox="1"/>
          <p:nvPr/>
        </p:nvSpPr>
        <p:spPr>
          <a:xfrm>
            <a:off x="4355976" y="378904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Rutas de carpeta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38" name="37 Forma libre"/>
          <p:cNvSpPr/>
          <p:nvPr/>
        </p:nvSpPr>
        <p:spPr>
          <a:xfrm rot="9631815" flipH="1" flipV="1">
            <a:off x="5078654" y="4138113"/>
            <a:ext cx="456513" cy="525990"/>
          </a:xfrm>
          <a:custGeom>
            <a:avLst/>
            <a:gdLst>
              <a:gd name="connsiteX0" fmla="*/ 415834 w 415834"/>
              <a:gd name="connsiteY0" fmla="*/ 0 h 836023"/>
              <a:gd name="connsiteX1" fmla="*/ 63137 w 415834"/>
              <a:gd name="connsiteY1" fmla="*/ 509452 h 836023"/>
              <a:gd name="connsiteX2" fmla="*/ 37011 w 415834"/>
              <a:gd name="connsiteY2" fmla="*/ 836023 h 836023"/>
              <a:gd name="connsiteX3" fmla="*/ 37011 w 415834"/>
              <a:gd name="connsiteY3" fmla="*/ 836023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834" h="836023">
                <a:moveTo>
                  <a:pt x="415834" y="0"/>
                </a:moveTo>
                <a:cubicBezTo>
                  <a:pt x="271054" y="185057"/>
                  <a:pt x="126274" y="370115"/>
                  <a:pt x="63137" y="509452"/>
                </a:cubicBezTo>
                <a:cubicBezTo>
                  <a:pt x="0" y="648789"/>
                  <a:pt x="37011" y="836023"/>
                  <a:pt x="37011" y="836023"/>
                </a:cubicBezTo>
                <a:lnTo>
                  <a:pt x="37011" y="836023"/>
                </a:lnTo>
              </a:path>
            </a:pathLst>
          </a:custGeom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CuadroTexto"/>
          <p:cNvSpPr txBox="1"/>
          <p:nvPr/>
        </p:nvSpPr>
        <p:spPr>
          <a:xfrm>
            <a:off x="7308304" y="378904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Documento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40" name="39 Forma libre"/>
          <p:cNvSpPr/>
          <p:nvPr/>
        </p:nvSpPr>
        <p:spPr>
          <a:xfrm rot="11957909" flipV="1">
            <a:off x="8041452" y="4120382"/>
            <a:ext cx="360040" cy="576064"/>
          </a:xfrm>
          <a:custGeom>
            <a:avLst/>
            <a:gdLst>
              <a:gd name="connsiteX0" fmla="*/ 415834 w 415834"/>
              <a:gd name="connsiteY0" fmla="*/ 0 h 836023"/>
              <a:gd name="connsiteX1" fmla="*/ 63137 w 415834"/>
              <a:gd name="connsiteY1" fmla="*/ 509452 h 836023"/>
              <a:gd name="connsiteX2" fmla="*/ 37011 w 415834"/>
              <a:gd name="connsiteY2" fmla="*/ 836023 h 836023"/>
              <a:gd name="connsiteX3" fmla="*/ 37011 w 415834"/>
              <a:gd name="connsiteY3" fmla="*/ 836023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834" h="836023">
                <a:moveTo>
                  <a:pt x="415834" y="0"/>
                </a:moveTo>
                <a:cubicBezTo>
                  <a:pt x="271054" y="185057"/>
                  <a:pt x="126274" y="370115"/>
                  <a:pt x="63137" y="509452"/>
                </a:cubicBezTo>
                <a:cubicBezTo>
                  <a:pt x="0" y="648789"/>
                  <a:pt x="37011" y="836023"/>
                  <a:pt x="37011" y="836023"/>
                </a:cubicBezTo>
                <a:lnTo>
                  <a:pt x="37011" y="836023"/>
                </a:lnTo>
              </a:path>
            </a:pathLst>
          </a:custGeom>
          <a:ln w="5715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6" grpId="0" animBg="1"/>
      <p:bldP spid="30" grpId="0" animBg="1"/>
      <p:bldP spid="31" grpId="0" animBg="1"/>
      <p:bldP spid="32" grpId="0"/>
      <p:bldP spid="33" grpId="0" animBg="1"/>
      <p:bldP spid="34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Rectángulo"/>
          <p:cNvSpPr/>
          <p:nvPr/>
        </p:nvSpPr>
        <p:spPr>
          <a:xfrm rot="435327">
            <a:off x="2986197" y="1089427"/>
            <a:ext cx="4978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latin typeface="Century Gothic" pitchFamily="34" charset="0"/>
              </a:rPr>
              <a:t>¿Tienes instalado antivirus? </a:t>
            </a:r>
          </a:p>
          <a:p>
            <a:pPr algn="ctr"/>
            <a:r>
              <a:rPr lang="es-ES" b="1" dirty="0" smtClean="0">
                <a:solidFill>
                  <a:srgbClr val="FF0000"/>
                </a:solidFill>
                <a:latin typeface="Century Gothic" pitchFamily="34" charset="0"/>
              </a:rPr>
              <a:t>¿Actualizado?</a:t>
            </a:r>
          </a:p>
          <a:p>
            <a:pPr algn="ctr"/>
            <a:r>
              <a:rPr lang="es-ES" b="1" dirty="0" smtClean="0">
                <a:solidFill>
                  <a:srgbClr val="FF0000"/>
                </a:solidFill>
                <a:latin typeface="Century Gothic" pitchFamily="34" charset="0"/>
              </a:rPr>
              <a:t>¿Sabes su nombre?</a:t>
            </a:r>
            <a:endParaRPr lang="es-ES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899592" y="2708920"/>
            <a:ext cx="7560840" cy="3825752"/>
            <a:chOff x="899592" y="2708920"/>
            <a:chExt cx="7560840" cy="382575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899592" y="3573016"/>
              <a:ext cx="5828844" cy="296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6372200" y="2708920"/>
              <a:ext cx="2088232" cy="356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26 CuadroTexto"/>
            <p:cNvSpPr txBox="1"/>
            <p:nvPr/>
          </p:nvSpPr>
          <p:spPr>
            <a:xfrm rot="21448654">
              <a:off x="1691318" y="4034909"/>
              <a:ext cx="37449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latin typeface="Century Gothic" pitchFamily="34" charset="0"/>
                </a:rPr>
                <a:t>A veces  algunos </a:t>
              </a:r>
              <a:r>
                <a:rPr lang="es-ES" sz="1600" b="1" dirty="0" smtClean="0">
                  <a:latin typeface="Century Gothic" pitchFamily="34" charset="0"/>
                </a:rPr>
                <a:t>sitios no oficiales </a:t>
              </a:r>
              <a:r>
                <a:rPr lang="es-ES" sz="1600" dirty="0" smtClean="0">
                  <a:latin typeface="Century Gothic" pitchFamily="34" charset="0"/>
                </a:rPr>
                <a:t>permiten descargar aplicaciones que son alteradas, modificadas y tienen </a:t>
              </a:r>
              <a:r>
                <a:rPr lang="es-ES" sz="1600" b="1" dirty="0" smtClean="0">
                  <a:latin typeface="Century Gothic" pitchFamily="34" charset="0"/>
                </a:rPr>
                <a:t>programas dañinos</a:t>
              </a:r>
              <a:r>
                <a:rPr lang="es-ES" sz="1600" dirty="0" smtClean="0">
                  <a:latin typeface="Century Gothic" pitchFamily="34" charset="0"/>
                </a:rPr>
                <a:t>,  sacan la información personal y permiten realizar </a:t>
              </a:r>
              <a:r>
                <a:rPr lang="es-ES" sz="1600" b="1" dirty="0" smtClean="0">
                  <a:latin typeface="Century Gothic" pitchFamily="34" charset="0"/>
                </a:rPr>
                <a:t>delitos desde tu ordenador.</a:t>
              </a:r>
              <a:endParaRPr lang="es-ES" sz="1600" b="1" dirty="0">
                <a:latin typeface="Century Gothic" pitchFamily="34" charset="0"/>
              </a:endParaRPr>
            </a:p>
          </p:txBody>
        </p:sp>
      </p:grpSp>
      <p:sp>
        <p:nvSpPr>
          <p:cNvPr id="28" name="27 Rectángulo"/>
          <p:cNvSpPr/>
          <p:nvPr/>
        </p:nvSpPr>
        <p:spPr>
          <a:xfrm rot="20993583">
            <a:off x="2356727" y="2519909"/>
            <a:ext cx="6144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Los antivirus no son tan seguros como pensamos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411760" y="260648"/>
            <a:ext cx="5415265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¿Te gusta descargar aplicaciones?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328498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2843808" y="2420888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Descarga las aplicaciones de canales oficiales confiables 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132856"/>
            <a:ext cx="792088" cy="72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996952"/>
            <a:ext cx="5785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6012160" y="2636912"/>
            <a:ext cx="27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… de origen conocido</a:t>
            </a:r>
            <a:endParaRPr lang="es-ES" dirty="0">
              <a:latin typeface="Century Gothic" pitchFamily="34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987824" y="1065307"/>
            <a:ext cx="4550703" cy="1139557"/>
            <a:chOff x="2987824" y="1065307"/>
            <a:chExt cx="4550703" cy="1139557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87824" y="1124744"/>
              <a:ext cx="1152128" cy="10801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blurRad="12700" stA="38000" endPos="28000" dist="5000" dir="5400000" sy="-100000" algn="bl" rotWithShape="0"/>
            </a:effectLst>
          </p:spPr>
        </p:pic>
        <p:sp>
          <p:nvSpPr>
            <p:cNvPr id="9" name="8 CuadroTexto"/>
            <p:cNvSpPr txBox="1"/>
            <p:nvPr/>
          </p:nvSpPr>
          <p:spPr>
            <a:xfrm rot="20641892">
              <a:off x="4189647" y="1065307"/>
              <a:ext cx="3348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¿Qué pasa en los móviles y tabletas?</a:t>
              </a:r>
              <a:endParaRPr lang="es-ES" sz="24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</p:grpSp>
      <p:sp>
        <p:nvSpPr>
          <p:cNvPr id="15" name="14 CuadroTexto"/>
          <p:cNvSpPr txBox="1"/>
          <p:nvPr/>
        </p:nvSpPr>
        <p:spPr>
          <a:xfrm rot="20480234">
            <a:off x="2843808" y="357301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¡¡¡ Antes de instalar debemos mirar los permisos que piden las aplicaciones !!!  Léelo.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079" name="Picture 7" descr="Información de la aplicació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91396">
            <a:off x="5014983" y="4331002"/>
            <a:ext cx="1656184" cy="22250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3081" name="Picture 9" descr="Información persona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94261">
            <a:off x="7171875" y="4317940"/>
            <a:ext cx="1512168" cy="22250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8" name="17 CuadroTexto"/>
          <p:cNvSpPr txBox="1"/>
          <p:nvPr/>
        </p:nvSpPr>
        <p:spPr>
          <a:xfrm rot="470097">
            <a:off x="2483768" y="530120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¡¡¡ 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Cuidado con los permisos de ubicación !!!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411760" y="260648"/>
            <a:ext cx="5415265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¿Te gusta descargar aplicaciones?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356992"/>
            <a:ext cx="2160240" cy="323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2699792" y="1268760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Gothic" pitchFamily="34" charset="0"/>
              </a:rPr>
              <a:t>¿Dónde he estado?</a:t>
            </a:r>
            <a:endParaRPr lang="es-ES" b="1" dirty="0">
              <a:latin typeface="Century Gothic" pitchFamily="34" charset="0"/>
            </a:endParaRPr>
          </a:p>
        </p:txBody>
      </p:sp>
      <p:pic>
        <p:nvPicPr>
          <p:cNvPr id="43010" name="Picture 2" descr="¿Dónde has estado últimamente? Google te lo muestra en un map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844824"/>
            <a:ext cx="3444040" cy="19442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7" name="16 CuadroTexto"/>
          <p:cNvSpPr txBox="1"/>
          <p:nvPr/>
        </p:nvSpPr>
        <p:spPr>
          <a:xfrm rot="734245">
            <a:off x="4875295" y="1429162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Si tenemos activada la ubicación  se guardan los sitios por  los que hemos pasado.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372200" y="2636912"/>
            <a:ext cx="2497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Por ejemplo:  Google </a:t>
            </a:r>
            <a:r>
              <a:rPr lang="es-ES" b="1" dirty="0" smtClean="0">
                <a:latin typeface="Century Gothic" pitchFamily="34" charset="0"/>
              </a:rPr>
              <a:t>guarda todos los lugares cuando está activada la ubicación.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131840" y="4293096"/>
            <a:ext cx="489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Century Gothic" pitchFamily="34" charset="0"/>
                <a:hlinkClick r:id="rId6"/>
              </a:rPr>
              <a:t>https://maps.google.com/locationhistory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 rot="465302">
            <a:off x="4168318" y="4846303"/>
            <a:ext cx="3933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Si hacemos una foto se guarda la localización en sus metadatos.</a:t>
            </a:r>
          </a:p>
          <a:p>
            <a:endParaRPr lang="es-ES" dirty="0" smtClean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Si difundimos la imagen todo el mundo sabrá donde se ha realizado la foto.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2411760" y="260648"/>
            <a:ext cx="5415265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¿Te gusta descargar aplicaciones?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328498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3203848" y="105273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 Black" pitchFamily="34" charset="0"/>
                <a:cs typeface="Aharoni" pitchFamily="2" charset="-79"/>
              </a:rPr>
              <a:t>Cuando navegamos vamos dejando información sobre nosotros.</a:t>
            </a:r>
            <a:endParaRPr lang="es-ES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7" name="16 CuadroTexto"/>
          <p:cNvSpPr txBox="1"/>
          <p:nvPr/>
        </p:nvSpPr>
        <p:spPr>
          <a:xfrm rot="20940201">
            <a:off x="3821616" y="2098020"/>
            <a:ext cx="5049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  <a:cs typeface="Aharoni" pitchFamily="2" charset="-79"/>
              </a:rPr>
              <a:t>Alguna información la dejamos 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  <a:cs typeface="Aharoni" pitchFamily="2" charset="-79"/>
              </a:rPr>
              <a:t>voluntariamente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  <a:cs typeface="Aharoni" pitchFamily="2" charset="-79"/>
              </a:rPr>
              <a:t>cuando damos nuestros datos en formularios.</a:t>
            </a:r>
            <a:endParaRPr lang="es-ES" dirty="0">
              <a:solidFill>
                <a:schemeClr val="accent6">
                  <a:lumMod val="75000"/>
                </a:schemeClr>
              </a:solidFill>
              <a:latin typeface="Impact" pitchFamily="34" charset="0"/>
              <a:cs typeface="Aharoni" pitchFamily="2" charset="-79"/>
            </a:endParaRPr>
          </a:p>
        </p:txBody>
      </p:sp>
      <p:sp>
        <p:nvSpPr>
          <p:cNvPr id="19" name="18 CuadroTexto"/>
          <p:cNvSpPr txBox="1"/>
          <p:nvPr/>
        </p:nvSpPr>
        <p:spPr>
          <a:xfrm rot="426936">
            <a:off x="2848658" y="3496795"/>
            <a:ext cx="468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Otras informaciones 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se recogen 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rPr>
              <a:t>al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entrar al sitio web.</a:t>
            </a:r>
            <a:endParaRPr lang="es-ES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0" name="19 CuadroTexto"/>
          <p:cNvSpPr txBox="1"/>
          <p:nvPr/>
        </p:nvSpPr>
        <p:spPr>
          <a:xfrm rot="21243919">
            <a:off x="3035063" y="4554544"/>
            <a:ext cx="5527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  <a:cs typeface="Aharoni" pitchFamily="2" charset="-79"/>
              </a:rPr>
              <a:t>La información puede quedarse en  el ordenador local y otra información queda por los sitios web que hemos  pasado.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844824"/>
            <a:ext cx="1584176" cy="246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328498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CuadroTexto"/>
          <p:cNvSpPr txBox="1"/>
          <p:nvPr/>
        </p:nvSpPr>
        <p:spPr>
          <a:xfrm>
            <a:off x="2627784" y="980728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Cuando navegamos vamos dejando en el ordenador  información que nos pertenece</a:t>
            </a:r>
            <a:endParaRPr lang="es-ES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195736" y="3645024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Historial de navegación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195736" y="4221088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Contraseñas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4293096"/>
            <a:ext cx="1800200" cy="12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21 Grupo"/>
          <p:cNvGrpSpPr/>
          <p:nvPr/>
        </p:nvGrpSpPr>
        <p:grpSpPr>
          <a:xfrm>
            <a:off x="5589533" y="1628800"/>
            <a:ext cx="3554467" cy="5030817"/>
            <a:chOff x="5589533" y="1628800"/>
            <a:chExt cx="3554467" cy="5030817"/>
          </a:xfrm>
        </p:grpSpPr>
        <p:sp>
          <p:nvSpPr>
            <p:cNvPr id="18" name="17 Elipse"/>
            <p:cNvSpPr/>
            <p:nvPr/>
          </p:nvSpPr>
          <p:spPr>
            <a:xfrm>
              <a:off x="6228184" y="2852936"/>
              <a:ext cx="288032" cy="288032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Elipse"/>
            <p:cNvSpPr/>
            <p:nvPr/>
          </p:nvSpPr>
          <p:spPr>
            <a:xfrm>
              <a:off x="6516216" y="3212976"/>
              <a:ext cx="207640" cy="207640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Nube"/>
            <p:cNvSpPr/>
            <p:nvPr/>
          </p:nvSpPr>
          <p:spPr>
            <a:xfrm>
              <a:off x="5589533" y="1628800"/>
              <a:ext cx="3240360" cy="151216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165597" y="1988840"/>
              <a:ext cx="2361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 smtClean="0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</a:rPr>
                <a:t>¿Qué queda cuando navegamos sin querer?</a:t>
              </a:r>
              <a:endParaRPr lang="es-ES" sz="16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434887">
              <a:off x="6467151" y="3203233"/>
              <a:ext cx="2676849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" name="29 CuadroTexto"/>
          <p:cNvSpPr txBox="1"/>
          <p:nvPr/>
        </p:nvSpPr>
        <p:spPr>
          <a:xfrm>
            <a:off x="2267744" y="530120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Cookies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5661248"/>
            <a:ext cx="473615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4499992" y="5085184"/>
            <a:ext cx="954948" cy="369332"/>
            <a:chOff x="4499992" y="5085184"/>
            <a:chExt cx="954948" cy="369332"/>
          </a:xfrm>
        </p:grpSpPr>
        <p:cxnSp>
          <p:nvCxnSpPr>
            <p:cNvPr id="28" name="27 Conector recto de flecha"/>
            <p:cNvCxnSpPr/>
            <p:nvPr/>
          </p:nvCxnSpPr>
          <p:spPr>
            <a:xfrm flipH="1" flipV="1">
              <a:off x="4499992" y="5157192"/>
              <a:ext cx="432048" cy="1126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19 CuadroTexto"/>
            <p:cNvSpPr txBox="1"/>
            <p:nvPr/>
          </p:nvSpPr>
          <p:spPr>
            <a:xfrm>
              <a:off x="4932040" y="5085184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rgbClr val="FF0000"/>
                  </a:solidFill>
                </a:rPr>
                <a:t>Ojo</a:t>
              </a:r>
              <a:endParaRPr lang="es-ES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140968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 rot="977391">
            <a:off x="2601661" y="5567746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¡¡Ah!!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19872" y="530120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entury Gothic" pitchFamily="34" charset="0"/>
              </a:rPr>
              <a:t>Si entras en una página web  y  tienes que meter tu clave… al salir siempre pulsa…</a:t>
            </a:r>
            <a:endParaRPr lang="es-ES" b="1" dirty="0">
              <a:latin typeface="Century Gothic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93097">
            <a:off x="7233875" y="5866947"/>
            <a:ext cx="1696115" cy="70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  <p:controls>
      <p:control spid="1032" name="ShockwaveFlash1" r:id="rId2" imgW="1828571" imgH="1828571"/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27 Grupo"/>
          <p:cNvGrpSpPr/>
          <p:nvPr/>
        </p:nvGrpSpPr>
        <p:grpSpPr>
          <a:xfrm>
            <a:off x="3275856" y="188640"/>
            <a:ext cx="4981575" cy="3743325"/>
            <a:chOff x="3275856" y="188640"/>
            <a:chExt cx="4981575" cy="3743325"/>
          </a:xfrm>
        </p:grpSpPr>
        <p:pic>
          <p:nvPicPr>
            <p:cNvPr id="14341" name="Picture 5" descr="http://pixabay.com/static/uploads/photo/2013/07/13/10/13/paper-156804_64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5856" y="188640"/>
              <a:ext cx="4981575" cy="3743325"/>
            </a:xfrm>
            <a:prstGeom prst="rect">
              <a:avLst/>
            </a:prstGeom>
            <a:noFill/>
          </p:spPr>
        </p:pic>
        <p:sp>
          <p:nvSpPr>
            <p:cNvPr id="15" name="14 CuadroTexto"/>
            <p:cNvSpPr txBox="1"/>
            <p:nvPr/>
          </p:nvSpPr>
          <p:spPr>
            <a:xfrm rot="20921239">
              <a:off x="3604564" y="1628397"/>
              <a:ext cx="42484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 smtClean="0">
                  <a:latin typeface="Century Gothic" pitchFamily="34" charset="0"/>
                </a:rPr>
                <a:t>¿Cómo buscas en Internet?</a:t>
              </a:r>
              <a:endParaRPr lang="es-ES" sz="3200" b="1" dirty="0">
                <a:latin typeface="Century Gothic" pitchFamily="34" charset="0"/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4410510" y="3114675"/>
            <a:ext cx="4981575" cy="3743325"/>
            <a:chOff x="4410510" y="3114675"/>
            <a:chExt cx="4981575" cy="3743325"/>
          </a:xfrm>
        </p:grpSpPr>
        <p:pic>
          <p:nvPicPr>
            <p:cNvPr id="26" name="Picture 5" descr="http://pixabay.com/static/uploads/photo/2013/07/13/10/13/paper-156804_64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013903">
              <a:off x="4410510" y="3114675"/>
              <a:ext cx="4981575" cy="3743325"/>
            </a:xfrm>
            <a:prstGeom prst="rect">
              <a:avLst/>
            </a:prstGeom>
            <a:noFill/>
          </p:spPr>
        </p:pic>
        <p:sp>
          <p:nvSpPr>
            <p:cNvPr id="16" name="15 CuadroTexto"/>
            <p:cNvSpPr txBox="1"/>
            <p:nvPr/>
          </p:nvSpPr>
          <p:spPr>
            <a:xfrm rot="380670">
              <a:off x="4656180" y="4076364"/>
              <a:ext cx="40111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 smtClean="0">
                  <a:latin typeface="Century Gothic" pitchFamily="34" charset="0"/>
                </a:rPr>
                <a:t>¿Alguien más que tú sabe por dónde andas cuando navegas?</a:t>
              </a:r>
              <a:endParaRPr lang="es-ES" sz="3200" b="1" dirty="0">
                <a:latin typeface="Century Gothic" pitchFamily="34" charset="0"/>
              </a:endParaRPr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179512" y="2924944"/>
            <a:ext cx="4981575" cy="3743325"/>
            <a:chOff x="179512" y="2924944"/>
            <a:chExt cx="4981575" cy="3743325"/>
          </a:xfrm>
        </p:grpSpPr>
        <p:pic>
          <p:nvPicPr>
            <p:cNvPr id="27" name="Picture 5" descr="http://pixabay.com/static/uploads/photo/2013/07/13/10/13/paper-156804_640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399817">
              <a:off x="179512" y="2924944"/>
              <a:ext cx="4981575" cy="3743325"/>
            </a:xfrm>
            <a:prstGeom prst="rect">
              <a:avLst/>
            </a:prstGeom>
            <a:noFill/>
          </p:spPr>
        </p:pic>
        <p:sp>
          <p:nvSpPr>
            <p:cNvPr id="24" name="23 CuadroTexto"/>
            <p:cNvSpPr txBox="1"/>
            <p:nvPr/>
          </p:nvSpPr>
          <p:spPr>
            <a:xfrm rot="21379197">
              <a:off x="299812" y="4337325"/>
              <a:ext cx="42484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dirty="0" smtClean="0">
                  <a:latin typeface="Century Gothic" pitchFamily="34" charset="0"/>
                </a:rPr>
                <a:t>¿Cómo sabes qué es lo que quieres?</a:t>
              </a:r>
              <a:endParaRPr lang="es-ES" sz="3200" b="1" dirty="0"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2411760" y="1052736"/>
            <a:ext cx="5544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itchFamily="34" charset="0"/>
              </a:rPr>
              <a:t>Cuando entramos en una página web  sus propietarios pueden recoger información de nuestros gustos o costumbre de navegar</a:t>
            </a:r>
          </a:p>
        </p:txBody>
      </p:sp>
      <p:sp>
        <p:nvSpPr>
          <p:cNvPr id="5" name="4 CuadroTexto"/>
          <p:cNvSpPr txBox="1"/>
          <p:nvPr/>
        </p:nvSpPr>
        <p:spPr>
          <a:xfrm rot="1527594">
            <a:off x="5921518" y="2383284"/>
            <a:ext cx="297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Gothic" pitchFamily="34" charset="0"/>
              </a:rPr>
              <a:t>Se llama </a:t>
            </a:r>
            <a:r>
              <a:rPr lang="es-ES" sz="3200" b="1" dirty="0" smtClean="0">
                <a:solidFill>
                  <a:srgbClr val="FF0000"/>
                </a:solidFill>
                <a:latin typeface="Century Gothic" pitchFamily="34" charset="0"/>
              </a:rPr>
              <a:t>“rastreo”</a:t>
            </a:r>
            <a:endParaRPr lang="es-ES" sz="32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20427422">
            <a:off x="1716462" y="3075120"/>
            <a:ext cx="4501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itchFamily="34" charset="0"/>
              </a:rPr>
              <a:t>¿Comprobamos  quienes nos rastrean cuando entramos en una página web?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9220" name="Picture 4" descr="https://encrypted-tbn2.gstatic.com/images?q=tbn:ANd9GcR2VINhHoObtNuv6CInyFxDzq6AexDYpyjZ1uAB4knJPWXXhAt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05064"/>
            <a:ext cx="388843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4139952" y="5949280"/>
            <a:ext cx="410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Utilizaremos  </a:t>
            </a:r>
            <a:r>
              <a:rPr lang="es-ES" dirty="0" err="1" smtClean="0">
                <a:latin typeface="Century Gothic" pitchFamily="34" charset="0"/>
              </a:rPr>
              <a:t>Firefox</a:t>
            </a:r>
            <a:r>
              <a:rPr lang="es-ES" dirty="0" smtClean="0">
                <a:latin typeface="Century Gothic" pitchFamily="34" charset="0"/>
              </a:rPr>
              <a:t> con </a:t>
            </a:r>
            <a:r>
              <a:rPr lang="es-ES" dirty="0" err="1" smtClean="0">
                <a:latin typeface="Century Gothic" pitchFamily="34" charset="0"/>
              </a:rPr>
              <a:t>Ligthbeam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131840" y="6381328"/>
            <a:ext cx="316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Descárgalo y descomprímelo de</a:t>
            </a:r>
            <a:endParaRPr lang="es-ES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228184" y="6342419"/>
            <a:ext cx="2491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hlinkClick r:id="rId6"/>
              </a:rPr>
              <a:t>http://ow.ly/I6u70</a:t>
            </a:r>
            <a:endParaRPr lang="es-ES" sz="2400" dirty="0" smtClean="0"/>
          </a:p>
          <a:p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908720"/>
            <a:ext cx="4629417" cy="324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2627784" y="105273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Abrimos el navegador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14" name="Picture 4" descr="http://www.gis-sac.com/Portal/images/Nclientes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0432" y="1052736"/>
            <a:ext cx="504056" cy="504056"/>
          </a:xfrm>
          <a:prstGeom prst="rect">
            <a:avLst/>
          </a:prstGeom>
          <a:noFill/>
        </p:spPr>
      </p:pic>
      <p:sp>
        <p:nvSpPr>
          <p:cNvPr id="19" name="18 Forma libre"/>
          <p:cNvSpPr/>
          <p:nvPr/>
        </p:nvSpPr>
        <p:spPr>
          <a:xfrm>
            <a:off x="3448594" y="1358537"/>
            <a:ext cx="4937760" cy="2499360"/>
          </a:xfrm>
          <a:custGeom>
            <a:avLst/>
            <a:gdLst>
              <a:gd name="connsiteX0" fmla="*/ 0 w 4937760"/>
              <a:gd name="connsiteY0" fmla="*/ 1750423 h 2499360"/>
              <a:gd name="connsiteX1" fmla="*/ 1998617 w 4937760"/>
              <a:gd name="connsiteY1" fmla="*/ 2207623 h 2499360"/>
              <a:gd name="connsiteX2" fmla="*/ 4937760 w 4937760"/>
              <a:gd name="connsiteY2" fmla="*/ 0 h 2499360"/>
              <a:gd name="connsiteX3" fmla="*/ 4937760 w 4937760"/>
              <a:gd name="connsiteY3" fmla="*/ 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7760" h="2499360">
                <a:moveTo>
                  <a:pt x="0" y="1750423"/>
                </a:moveTo>
                <a:cubicBezTo>
                  <a:pt x="587828" y="2124891"/>
                  <a:pt x="1175657" y="2499360"/>
                  <a:pt x="1998617" y="2207623"/>
                </a:cubicBezTo>
                <a:cubicBezTo>
                  <a:pt x="2821577" y="1915886"/>
                  <a:pt x="4937760" y="0"/>
                  <a:pt x="4937760" y="0"/>
                </a:cubicBezTo>
                <a:lnTo>
                  <a:pt x="4937760" y="0"/>
                </a:lnTo>
              </a:path>
            </a:pathLst>
          </a:cu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8" name="17 Grupo"/>
          <p:cNvGrpSpPr/>
          <p:nvPr/>
        </p:nvGrpSpPr>
        <p:grpSpPr>
          <a:xfrm>
            <a:off x="2699792" y="2204864"/>
            <a:ext cx="1728192" cy="1523538"/>
            <a:chOff x="2699792" y="2204864"/>
            <a:chExt cx="1728192" cy="1523538"/>
          </a:xfrm>
        </p:grpSpPr>
        <p:sp>
          <p:nvSpPr>
            <p:cNvPr id="15" name="14 CuadroTexto"/>
            <p:cNvSpPr txBox="1"/>
            <p:nvPr/>
          </p:nvSpPr>
          <p:spPr>
            <a:xfrm>
              <a:off x="2699792" y="2204864"/>
              <a:ext cx="1728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Pulsamos en</a:t>
              </a:r>
            </a:p>
            <a:p>
              <a:r>
                <a:rPr lang="es-ES" dirty="0" smtClean="0">
                  <a:latin typeface="Century Gothic" pitchFamily="34" charset="0"/>
                </a:rPr>
                <a:t>El icono de </a:t>
              </a:r>
              <a:r>
                <a:rPr lang="es-ES" b="1" dirty="0" err="1" smtClean="0">
                  <a:latin typeface="Century Gothic" pitchFamily="34" charset="0"/>
                </a:rPr>
                <a:t>lightbeam</a:t>
              </a:r>
              <a:endParaRPr lang="es-ES" b="1" dirty="0">
                <a:latin typeface="Century Gothic" pitchFamily="34" charset="0"/>
              </a:endParaRPr>
            </a:p>
          </p:txBody>
        </p:sp>
        <p:pic>
          <p:nvPicPr>
            <p:cNvPr id="5632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87824" y="3212976"/>
              <a:ext cx="576064" cy="515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645024"/>
            <a:ext cx="4248472" cy="294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CuadroTexto"/>
          <p:cNvSpPr txBox="1"/>
          <p:nvPr/>
        </p:nvSpPr>
        <p:spPr>
          <a:xfrm>
            <a:off x="2411760" y="4077072"/>
            <a:ext cx="1656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Sale un gráfico con  las páginas que rastrean nuestra visitas</a:t>
            </a:r>
          </a:p>
        </p:txBody>
      </p:sp>
      <p:sp>
        <p:nvSpPr>
          <p:cNvPr id="22" name="21 Flecha izquierda"/>
          <p:cNvSpPr/>
          <p:nvPr/>
        </p:nvSpPr>
        <p:spPr>
          <a:xfrm rot="20362485">
            <a:off x="6845915" y="4928200"/>
            <a:ext cx="492730" cy="326230"/>
          </a:xfrm>
          <a:prstGeom prst="leftArrow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2411760" y="1052736"/>
            <a:ext cx="554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itchFamily="34" charset="0"/>
              </a:rPr>
              <a:t>Otras veces somos nosotros los que damos los datos al…..</a:t>
            </a:r>
          </a:p>
        </p:txBody>
      </p:sp>
      <p:sp>
        <p:nvSpPr>
          <p:cNvPr id="18" name="17 CuadroTexto"/>
          <p:cNvSpPr txBox="1"/>
          <p:nvPr/>
        </p:nvSpPr>
        <p:spPr>
          <a:xfrm rot="20804443">
            <a:off x="2691437" y="2028370"/>
            <a:ext cx="496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  <a:latin typeface="Impact" pitchFamily="34" charset="0"/>
              </a:rPr>
              <a:t>Al  hacer una consulta en un buscador.</a:t>
            </a:r>
            <a:endParaRPr lang="es-ES" sz="24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 rot="350479">
            <a:off x="4168368" y="2880893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3">
                    <a:lumMod val="50000"/>
                  </a:schemeClr>
                </a:solidFill>
                <a:latin typeface="MS UI Gothic" pitchFamily="34" charset="-128"/>
                <a:ea typeface="MS UI Gothic" pitchFamily="34" charset="-128"/>
              </a:rPr>
              <a:t>Al  rellenar un formulario.</a:t>
            </a:r>
            <a:endParaRPr lang="es-ES" sz="2400" dirty="0">
              <a:solidFill>
                <a:schemeClr val="accent3">
                  <a:lumMod val="50000"/>
                </a:schemeClr>
              </a:solidFill>
              <a:latin typeface="MS UI Gothic" pitchFamily="34" charset="-128"/>
              <a:ea typeface="MS UI Gothic" pitchFamily="34" charset="-128"/>
            </a:endParaRPr>
          </a:p>
        </p:txBody>
      </p:sp>
      <p:sp>
        <p:nvSpPr>
          <p:cNvPr id="23" name="22 CuadroTexto"/>
          <p:cNvSpPr txBox="1"/>
          <p:nvPr/>
        </p:nvSpPr>
        <p:spPr>
          <a:xfrm rot="21036904">
            <a:off x="1992104" y="3625807"/>
            <a:ext cx="697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  <a:latin typeface="Gungsuh" pitchFamily="18" charset="-127"/>
                <a:ea typeface="Gungsuh" pitchFamily="18" charset="-127"/>
              </a:rPr>
              <a:t>Al compartir documentos y fotografías.</a:t>
            </a:r>
            <a:endParaRPr lang="es-ES" sz="2400" dirty="0">
              <a:solidFill>
                <a:schemeClr val="accent6">
                  <a:lumMod val="50000"/>
                </a:schemeClr>
              </a:solidFill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24" name="23 CuadroTexto"/>
          <p:cNvSpPr txBox="1"/>
          <p:nvPr/>
        </p:nvSpPr>
        <p:spPr>
          <a:xfrm rot="20394503">
            <a:off x="3062721" y="4393062"/>
            <a:ext cx="6075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tx2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Al contar nuestras vivencias u opiniones.</a:t>
            </a:r>
            <a:endParaRPr lang="es-ES" sz="2400" b="1" dirty="0">
              <a:solidFill>
                <a:schemeClr val="tx2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3491880" y="404664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Century Gothic" pitchFamily="34" charset="0"/>
              </a:rPr>
              <a:t>¿Navegación privada? </a:t>
            </a:r>
            <a:endParaRPr lang="es-ES" sz="2000" b="1" dirty="0">
              <a:latin typeface="Century Gothic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2411760" y="1052736"/>
            <a:ext cx="554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itchFamily="34" charset="0"/>
              </a:rPr>
              <a:t>Otras veces somos nosotros los que damos los datos al…..</a:t>
            </a:r>
          </a:p>
        </p:txBody>
      </p:sp>
      <p:sp>
        <p:nvSpPr>
          <p:cNvPr id="10" name="9 CuadroTexto"/>
          <p:cNvSpPr txBox="1"/>
          <p:nvPr/>
        </p:nvSpPr>
        <p:spPr>
          <a:xfrm rot="20987024">
            <a:off x="2698981" y="2008780"/>
            <a:ext cx="5955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Impact" pitchFamily="34" charset="0"/>
              </a:rPr>
              <a:t>¡¡¡Una fotografía más que una imagen!!!</a:t>
            </a:r>
            <a:endParaRPr lang="es-ES" sz="2800" dirty="0">
              <a:latin typeface="Impact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212976"/>
            <a:ext cx="3024336" cy="265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140968"/>
            <a:ext cx="2232248" cy="2751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725144"/>
            <a:ext cx="3495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11 Grupo"/>
          <p:cNvGrpSpPr/>
          <p:nvPr/>
        </p:nvGrpSpPr>
        <p:grpSpPr>
          <a:xfrm>
            <a:off x="328913" y="1052736"/>
            <a:ext cx="6547343" cy="5748735"/>
            <a:chOff x="328913" y="1052736"/>
            <a:chExt cx="6547343" cy="574873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434887" flipH="1">
              <a:off x="328913" y="3345087"/>
              <a:ext cx="2590167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12 Nube"/>
            <p:cNvSpPr/>
            <p:nvPr/>
          </p:nvSpPr>
          <p:spPr>
            <a:xfrm>
              <a:off x="2817623" y="1052736"/>
              <a:ext cx="3338553" cy="151216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1979712" y="1547500"/>
              <a:ext cx="48965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</a:rPr>
                <a:t>¿Dónde vive mi gato?</a:t>
              </a:r>
              <a:endParaRPr lang="es-ES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15" name="14 Elipse"/>
            <p:cNvSpPr/>
            <p:nvPr/>
          </p:nvSpPr>
          <p:spPr>
            <a:xfrm>
              <a:off x="2907088" y="2348880"/>
              <a:ext cx="296760" cy="288032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Elipse"/>
            <p:cNvSpPr/>
            <p:nvPr/>
          </p:nvSpPr>
          <p:spPr>
            <a:xfrm>
              <a:off x="2693500" y="2780928"/>
              <a:ext cx="213932" cy="20764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3" name="22 Rectángulo"/>
          <p:cNvSpPr/>
          <p:nvPr/>
        </p:nvSpPr>
        <p:spPr>
          <a:xfrm>
            <a:off x="6876256" y="2996952"/>
            <a:ext cx="2123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latin typeface="Century Gothic" pitchFamily="34" charset="0"/>
              </a:rPr>
              <a:t>Owen </a:t>
            </a:r>
            <a:r>
              <a:rPr lang="es-ES" sz="1200" dirty="0" err="1" smtClean="0">
                <a:latin typeface="Century Gothic" pitchFamily="34" charset="0"/>
              </a:rPr>
              <a:t>Mundy</a:t>
            </a:r>
            <a:r>
              <a:rPr lang="es-ES" sz="1200" dirty="0" smtClean="0">
                <a:latin typeface="Century Gothic" pitchFamily="34" charset="0"/>
              </a:rPr>
              <a:t>, profesor de Arte de la Universidad de Florida, ha </a:t>
            </a:r>
            <a:r>
              <a:rPr lang="es-ES" sz="1200" b="1" dirty="0" smtClean="0">
                <a:latin typeface="Century Gothic" pitchFamily="34" charset="0"/>
              </a:rPr>
              <a:t>localizado cerca de un millón de gatos</a:t>
            </a:r>
            <a:r>
              <a:rPr lang="es-ES" sz="1200" dirty="0" smtClean="0">
                <a:latin typeface="Century Gothic" pitchFamily="34" charset="0"/>
              </a:rPr>
              <a:t>, simplemente utilizando </a:t>
            </a:r>
            <a:r>
              <a:rPr lang="es-ES" sz="1200" b="1" dirty="0" smtClean="0">
                <a:latin typeface="Century Gothic" pitchFamily="34" charset="0"/>
              </a:rPr>
              <a:t>las coordenadas geográficas incluidas en los metadatos</a:t>
            </a:r>
            <a:r>
              <a:rPr lang="es-ES" sz="1200" dirty="0" smtClean="0">
                <a:latin typeface="Century Gothic" pitchFamily="34" charset="0"/>
              </a:rPr>
              <a:t> de las fotografías colgadas en los perfiles de los usuarios de estas aplicaciones (21.015 de esos gatos están en España).</a:t>
            </a:r>
            <a:endParaRPr lang="es-ES" sz="1200" dirty="0">
              <a:latin typeface="Century Gothic" pitchFamily="34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2771800" y="2564904"/>
            <a:ext cx="4109528" cy="3040557"/>
            <a:chOff x="2771800" y="2564904"/>
            <a:chExt cx="4109528" cy="3040557"/>
          </a:xfrm>
        </p:grpSpPr>
        <p:sp>
          <p:nvSpPr>
            <p:cNvPr id="22" name="21 Rectángulo"/>
            <p:cNvSpPr/>
            <p:nvPr/>
          </p:nvSpPr>
          <p:spPr>
            <a:xfrm>
              <a:off x="3131840" y="2564904"/>
              <a:ext cx="37494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 smtClean="0"/>
                <a:t>http://iknowwhereyourcatlives.com/</a:t>
              </a:r>
              <a:endParaRPr lang="es-ES" b="1" dirty="0"/>
            </a:p>
          </p:txBody>
        </p:sp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1800" y="2996952"/>
              <a:ext cx="4032448" cy="2608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</p:grpSp>
      <p:sp>
        <p:nvSpPr>
          <p:cNvPr id="16" name="15 CuadroTexto"/>
          <p:cNvSpPr txBox="1"/>
          <p:nvPr/>
        </p:nvSpPr>
        <p:spPr>
          <a:xfrm>
            <a:off x="3491880" y="404664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Century Gothic" pitchFamily="34" charset="0"/>
              </a:rPr>
              <a:t>¿Navegación privada?</a:t>
            </a:r>
            <a:endParaRPr lang="es-ES" sz="20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1 Grupo"/>
          <p:cNvGrpSpPr/>
          <p:nvPr/>
        </p:nvGrpSpPr>
        <p:grpSpPr>
          <a:xfrm>
            <a:off x="328913" y="1052736"/>
            <a:ext cx="8815087" cy="5748735"/>
            <a:chOff x="328913" y="1052736"/>
            <a:chExt cx="8815087" cy="574873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434887" flipH="1">
              <a:off x="328913" y="3345087"/>
              <a:ext cx="2590167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12 Nube"/>
            <p:cNvSpPr/>
            <p:nvPr/>
          </p:nvSpPr>
          <p:spPr>
            <a:xfrm>
              <a:off x="2447256" y="1052736"/>
              <a:ext cx="6696744" cy="4968552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  <p:controls>
      <p:control spid="63496" name="ShockwaveFlash1" r:id="rId2" imgW="1828571" imgH="182857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843809" y="1124744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itchFamily="34" charset="0"/>
              </a:rPr>
              <a:t>Algunos servicios alternativos que “dicen” respetar la privacidad  para buscar páginas pueden ser…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5122" name="AutoShape 2" descr="data:image/jpeg;base64,/9j/4AAQSkZJRgABAQAAAQABAAD/2wCEAAkGBxQTEhUUExEUFRQXGBgbGRgUFxUYFxgYGBcWGRUcGxoYHCggHBolHRUYITEiJSorLi4uFx8zODMsNygtLisBCgoKDg0OGxAQGy8kICQsLDU0Ly0tMDQvLCwvNCwsLDQ0NC40LC4sLCwsLCwsLCwsLCwsLCwsLCwsLCwsLCwsLP/AABEIALEBHAMBEQACEQEDEQH/xAAcAAEAAgMBAQEAAAAAAAAAAAAABQcDBAYCAQj/xABLEAABAwICBQcIBgcHAwUAAAABAAIDBBEFIQYSMUFREyJhcYGRkgcWMlKhscHhFCNCYnLRMzRDc4Ky8CR0orPC0vFjk+IVFzVTVP/EABsBAQACAwEBAAAAAAAAAAAAAAAEBQIDBgEH/8QAPhEAAgIBAQQGCAQEBQUBAAAAAAECAwQRBRIhMRNBUWFxkQYUMoGhsdHhFiJSwTNCcvAjJDSCkjVDYrLxFf/aAAwDAQACEQMRAD8A5FUJ9jCAIAgCAIAgCAIAgCAIAgCAIAgCAIAgCAIAgCAIAgCAIAgCAIAgCAIAgCAIAgCAIAgCAIAgCAIAgCAIAgCA38Nwaef9FE5w9a1m+I5LOFU5+yiFlbRxsb+LNJ9nX5HS0Pk6md6crG9DAXn2WCkxwpP2mUN3pVTHhVBvx4fUm6fyYx/afM7qDG++63LCh1tldP0pyn7MYrzZm/8AbKH/AK/iZ/tXvqVfea/xPmdkfL7mjVeTNoB1ZpW/iYHD/CQsHhR6mSK/Su5e3Wn4Nr6kDXaCVLLlhZKPumzu535rTLDsXLiWuP6TYlnCxOPxXw+hzdVSvjdqyMcx3BwIPtUaUXF6NF9TfVdHerkmu4xLw2hAEAQBAEAQBAEAQBAEAQBAEAQBAEAQBAEAQBAEAQBAEBs4dh8k7wyJhc48NgHEncFlCEpvSJHysurGr6S16L5ll6NeT6NtnSgSv6com9n2j/VlY1YkY8ZcWcPtD0ivvbjT+SPxf09x3tNhjGgC17bBsaOoBSznW23qzNPUxxC73sYOkhqxlJR5syhVOx6QTfgRM+mFG39uD+EOPuC0vKqXWTYbLypfyeZgbpxRn9q4dbHfksfXKu02PY+Wv5fiiQpNIqWTJlRGTwJ1T3FbY31y5MjWYORX7UGb0tOx+1oPSPzC2kTkROK4A2Rpa5jZW+q8ZjqPFYyipLRo2032Uy365NPuK00h0Ecy76a7gNsbvTb1H7XvUC3Ea4w8jsdm+kqlpXlcH+pcvf2HEuFjYixG0HcoR1kZKS1XI+IehAEAQBAEAQBAEAQBAEAQBAEAQBAEAQBAEAQBAEBv4LhElTII4x0ucdjW7yVnXW7JaIhZ+fVh1dJZ7l2sunRfRuOCMNYMt7j6Uh4k8OhW9dca1oj5rm51uZY7LH4LqRNYjiEVPHryODGjZxPQBvK9nOMFrI00UWXy3a1qyv8AFdOJ53cnSsLAchYa0jvyVfZlzm9Ifc6PH2PTTHfvevy+5Dz4Q6+tV1LY3Hc4mSXwjZ2laHU+dktPiybDKjpu48G13cF5mM/QW76mTp+rjHxK80pXazL/ADkv0x839D4Z6I/sagdIkYfe1Naux+Z7uZf6o+T+oNLSP9CokjPCZgI8TD8E3K3yeniOlyYe1BP+l/szbp5a2jGvFJrRcWO5SLtG72LNdLVxi+HmjTOOJlPdnHSXfwf3Ov0c05jmsyYCKQ7DfmOPWdh61Mpy4y4S4MpczY9lX5q/zL4o6arpGvHB25w/rMKYUxX+mGiIn1nMaGVAzyybKPz6e9Rb8dT4rmX2yNtTxJKuzjD5eH0KskjLSWuBBBsQdoI2qra04M+hwnGcVKL1TPKGQQBAEAQBAEAQBAEAQBAEAQBAEAQBAEAQBAEB7ghc9zWNBLnEAAbydiJNvRGFtsaoOc3okXdobo22njDNpyMjvWfwH3QrmmpVx0Pl+0toTzbnZLl1LsX98ya0gxqOkiL37djWja47gOhe22quOrNOJiTybNyPvfYVc90tfI6aeQMhZ6Tj6LBuawb3dCq3vXPek+B1aVWHBVVLWT6ut977jDU44GNMdK3ko9hf+1k6XO3DoC8dui0hwXxZnDEc3v3vefZ1L3fuyGLuJz6VpJqQugF0AugM9FXSRO1o3lp6Nh6xsI61lGTi9Ua7aYWrSa1JQNiq/RDYajgMopT0eo/o2FbNI2dz+DIutmNz1lD4x+q+JPaH6WPhf9GqidW+qHO9KM8Hfd9y34+Q4vcmV+0dmxtj01HPu6/uWDW0okb0jNp/rcrI5gqzyg4BrNNSxtntymA3j1usb+hQcunVb6Or9HNqOE/VrHwfs9z7Pf8AMr1V53AQBAEAQBAEAQBAEAQBAEAQBAEAQBAEAQBAEB3XkywfWc6oIuWnUjv6xHOPYDbtKnYdeus2ch6UZzSjjRfPi/2X7lvDVijzNmtBJJ6MySp7ei1ZxkYuTSXNlSV1U/EqsnW1Imgm52RxN2uPSfeQqqTd9nd8kdjVXHAx9NNZP4y7COxvFBIRHENSnjyjbx4vdxcdqwsnrwXJEnGodes58Zvm/wBl3I96NVUUUuvLI9gAy5NrXFx4HWBACyocYy1k9PcatoV2WV7tcd7xemhZWH43SVfNELnD70BLe0gEBWEZ1WcFx9xzNmNlY3GT0/3L66mjj+gEMgLqf6qT1fsO6LfZ6wtVuJF8Y8GSsTbNsHpb+ZfH7lbV1BLCdWWN7D94EA9R2FV8oSjzR01V9dq1hJM1brE2i6AXQE7rfS4zf9Zibe++aMbb8XtHeFv/AIi718UQP9LPh7En/wAX9H8zs/JxpByrPo8hu+Mc0na5nDrHuUvEt3luvqKXbGF0c+mhyfPx+5PY5TD07Xa7mvG4g5C/uUwpE2nqijdJsL+jVD4/s+kzpY7Nv5diprq+jm0fUdlZvreLGx8+T8V/epFrUWIQBAEAQBAEAQBAEAQBAEAQBAEAQBAEAQBeDkXvoXhnIxRstmxgv+N+bviruqG5BRPlGfk+s5M7e18PDq+Bp+U/FeTp2wtPOlOf4G5nvNh3rRlz0ju9pO2Lj79zsfKPzOJqnfR6NkYykqfrH8RED9W3tN3KI/yVpdb+Rdw/x8lzfsw4L+rrfu5EBdaSwOs0A0cbVSOklF4o7Zeu7bY9A3qTjUb71fIp9q57x4qEPafwRa8IY3mM1Rb7LbC3YFZpaI5OUnJ6t6syoeGhjToOSIqSwRnI8oQBc7LX39SdH0n5dNTOF0qpKcXoymdIMNEEtmPEkTudG9puHNvsuN4ORVTfS6p7rO1wMyOVSprn1+JGXWkmi6Ay0lU6N7ZGGzmkEdnwXsW09UYWVxsi4y5Mm6ipFNVRVMQtG+0rRwDspGdh1h3La3uTU48uZCjDp8eVNnNcPo/eXC8Nljyza9uR6xcFWqeq1OLlFxbT6iqfKRRa0UU1ucxxjd1HMdxB8Sh5sNYqXYdT6LZO7dOl/wAy1Xivt8ivlXHchAEAQBAEAQBAEAQBAEAQBAEAQBAEAQBAb+j9NylTCzcZG36gbn2BZ1R3ppd5B2nb0WJZP/xfx4H6CwlvMJ4uPsy+Cuz5UVnp7IajEmwg+jycfUX2cf5x3KuyPz27p1my10OG7H16vy4fsQul1SH1ctvRYeTaODYxqj3HvWq56zZNwIOGPHXm+L8XxIe61aEstryeU96Ata4tLy/nDaCcrjpVtjLdrizi9rScsua7NF8CXgFFSvZEDDHKRkCW8o6+8k84k8TtUp9JNa8dCsW5F6E0tRma2IVEcTHSy2DYwXFxFyABnbffqWUU5PRdZ42ktWcJphPDW0P0iFpBicHc4Brix51CSBuJF/4VHzqXGPHqLbYWTpfuLlJfHqK4uqrQ68XTQC6aAmSeUoOmCa38Eov/ADN9q286/B/Mh+xlf1R+K+zLQ0ArOUoYidrbsP8ACSB7LKfjy1rRzG1a9zKl38fMiNNaUOhq2cG8oOtoD/gVlfHeraGybXVm1y70vPgU0qU+pBegIAgCAIAgCAIAgCAIAgCAIAgCAIAgCAnNCP16Drd/lvW/G/iop9v/APT7Pd80Xxhf6Jvb7yrc+aFWg62OZ/8A6D/hbl7gq/8A7/vOs5bM4fp+Zyla+8jydpe497io75sta1pBLuRguvDMtXyU1WtTvZ6rj7c/irPGetS7mzjtsw3ctv8AUk/2PWP6DyTVpqY6nk2vAa8WOtq2DXBp2WICsa8lRr3WtSlnS3LVM7ZosLKIbzDW07JI3RyAFjwWuB2EEZrzpFX+ZvQbu9wOXrMAp6ahqYaZvOlY7Iu1nOdazcydyi5206HB9JYuXb9CXs6ror4S00Sa1ODpNEJnem5rB4j3DL2rmrdsUx9hN/A6ue0K17PEkKrRSFjC507m2HpO1bdyi17WvsnpGCfcaIZ1kpaKJxpK6AtSZwfOlrB92J3aJPmtsPZl7iHkcL6n3v5Hf+Sh39keOErv5WqZi+x7yg24v8wvA3tIGgvmBGRhN/C5SJcmVdDasi12r5lDhUJ9ePq9AQBAEAQBAEAQBAEAQBAEAQBAEAQBAEBN6En+3Qfid/I9bsb+Kio28v8AIWe75ovfCD9U3ouO4lXB8zKtrjyWOXOQ5dh7JGt/3FV8uF/vOsr/AMTZmi/S/h/8OYxeEsnmYfsyPHc4rTNaSaLOie/VGXal8jUusTad15KKu072esAfh+SnYb4Sj7znNv1/w7PFfuWspRzxr185YwuAz/NQNp5UsXGlbFcfrwNtMFOaizj8ZxURMMspJzAyzJJ2ALhIq/Ou0k9X39Rd0Ubz3IEJ55QWvaS/DVH5qV/+Lfr1Ev1C3XqIqu0zecomBnS7M92xTqdiwjxsevgSK9nxXtvU56rrXym8j3OPSdnUNgVrVTXUtILQnQrjBaRWhgutpmTWG82iqnesYWDr1i4+wLZH2H7iHdxyK49m8/2LE8lUVqIu9aR57rN+BUzGX5Dntty1ydOxI2dIJQHzuOxsJv4HH4rdJ6RZW0RcrYxXW18yigqJH14L0BAEAQBAEAQBAEAQBAEAQBAEAQBAEAQG5g1VyU8Uh2Ne0nqBF/Ys65bs0+8iZ9PTY1la60z9AYK/028DcdR/4V2fJyvPKzRllTFO3LXba/B8ZuPYR3KFkx0kpHT7EtUqZVPqfwZBaZtDpWVLRzKmNr+p4AbIOsEe1arVq97tJ2z3uwdL5wbXu5o5661E4ntCKzk6yI8Tbv8A+FJxXpZp2lVtmvfxJP8AToy9VOORPMkYcCCLgrXbVG2DhNapnsZOL1RVWKaRQGSanniOo17m3GfouIB4g5blx9myLaLN7Hly7TqqcazcjbB8Wk/M0YsKoH5tqCOguAP+IJLK2hXwlXr7vob3flR5xNg0WHQ5ueHngXF3satXTbRu4RWnu0+Zh0mVZyWhz2PYhFKWiGERtbfOwBd3bla4WPbUm7Z6t/AmY9c4LWctWRV1NJBOYqeSpKeH7T7zvG/nc2IeEE9q2y4RS95Dp/xL52dS/KvdxfxLi0VoOQpIYztDAXfidzne0qfXHdikclm3dLfKfeclpdW2pquT17sH8RDB7FhkS3a2Sdj09Lm1x7Hr5cSo1Tn1AIAgCAIAgCAIAgCAIAgCAIAgCAIAgCAIAvAXVoZi3KQwSk7W8m/8Tcr94B7VdUz34JnyvamL6tlTr6tdV4PiiW03wX6VSvYB9Y3ns/E3d2i47V7bDejoebPyfV71J8nwfgVdgX9pp30TspWkyQXy54H1kf8AEB3qHD80dzyOkyf8C1ZC5PhLw6n7jmnggkEWINiDtBG1aiwT14oy0c+pIx3quB7isoPdkma76+kqlDtTP0PQTa0bHcWhWkuDPn8eRsLwyKN8oVHyVfNweQ8dThn7QVX3R0mzs9mW7+NHu4eRzwYbXtktWhst2hjVWxpnNKUuS6zzdCYLoCV0ew4SvLpMoIhryu+6NjR95xyCyhHV8eRGyrnXHSPtS4L++4m9FqR2IYgZXt+raQ9w3Brco2DuA7Ctla6SerIWZYsPF3I83w+rLXxmq5OJxHpHmt6z/V+xTzkiq/KNV6scNODmee7q2M/1dyg5s+Cidd6K4us53vq4Lx6/77zg1XnahAEAQBAEAQBAEAQBAEAQBAEAQBAEAQBAEB2Hk7xTVkdTvPMl9HoeBl3jLsCmYdmktx9Zy3pNg9JUsiK4x5+H2ZcGE1eu3Vd6bcj0jcVZHClceUfRl0En0ynuGlwc/V2sff0xbcT3HrUO6vR7yOl2Vmq2HQWc+rvXYRFTA3EWmWIBtY0fWxDLlgP2jPvcQsGuk4rmS4TeG9yf8N8n+nufd2M5RwsSDcEbQciFqLJPrRacFaZMOgN8wbHrA+RXu0JN11yPnu06+itsh3v48SNw/SepifqiTWbY5P51stx2heQvnCvU5+rLthPdT4d5o4nUGrma6ezi1pAsAOmxttG1a7rZuO8T8PbWXU5Vxlwa7OT7iIxBuZG5bKvZKqFkvWoTb47yfxIIFD7SzfwjCpKh+qywaBd73ZMY3eXH4b17GLkaL74Ux1l7l1skqyYSllFRNLo9bbsdNJve7g0bhuCzfH8sSPXHc1yL+f8A6rs8e0t3RLAG0cAjFi85yO9Z35DYFMrhuLQ5fNy3k273V1eBo4nWtkkLibQxA57iR6R+Czb0WrIsISnJRitWymcexM1E75TsceaODRk0dypbbN+bkfU9nYaxMaNXX1+PWR6wJwQBAEAQBAEAQBAEAQBAEAQBAEAQBAEAQBAfWOIIINiDcEbQRsQ8lFSTjLimW3olpD9IjDwQKiMWe3c4ceo+wq3ouVke8+abY2ZLCu4ew+T/AG9x3NNOyZhyBBFnNOduIIW8qU2nqisdLdBZKd/0ii1iwHW1Wk68Z+7bMt9oUSylx4xOlwtqQuj0V/Pt6n4kH/6tT1eVY0xTbPpETdv72Pf1jNa96Mva59pL6C3H40PWP6X+zOt0dwR5pHRRyxTAP1mOjeLEHiDm057F7fS7KVGPFp/A5jbKdt28otapap9qJTC9BWB2vO8uPqsJDR1nafYs68VKOkyiq2clLem/cTMGi1KzW1Ys3Ai5LnEA8NYmxW31evTTQlV4lNct5R495UmIYHWCokgEL5S0kBzWmxac2nW9HYQovRyi91IulsTZk3DJUnDinpr1rq46vmeBgUMGdZUNBH7CAh8p6HO9FntXu4l7TOi9ast4UR/3S4L6s9NnnrSKakg5OEH9Gy9vxSvObj0nsCauf5YrgeONWMumulrLtfyS6i0NDtEY6JtzZ87hzn8OhvAe9Sq6lDxOdztoTyXpyiur6mxjOIlxMMRzOT3DcN4HStpXlb6eY6APokJyFuVcN5Gxg6t/cq/Lu/kXvOy9HNlcsq1f0r9/ocMoJ2IQBAEAQBAEAQBAEAQBAEAQBAEAQBAZ6Oikldqxxue7g0E9/BexjKT0itTRfk1UR3rZKK7ybi0JrCL8kG9DnsB963rFtfUVU/SPAi9N5vwTEuhNYBfkmu6GvYT70eJauo8h6R4EnpvNeKZDVtBLCbSxvYfvAi/Ud60yhKPtLQtaMujIWtU0/A1liSDZw2vkgkbJE7Vc3uI3gjeDwWUJuD3okfKxasqp1WrVP4d6Le0fxbl4hUxcx1y17TmNYWuOkZgjrVxVZ0kVI+YZ+HLEvlS3rp19x0+G4syXLNr/AFTv6jvWwhkVpFoTS1d3FpjlP247An8Q2O9/StU6oyLDG2ldRwT1XYzhqzyc1sDtamla/gWOMT/abe1aHRJci4htfHtWlq08eK/v3GEV2NQZEVNvvMbIO+x96a2oy6PZ1nLd89PoffOXGHZBs3ZTi/tYm/b/AGjz1PZ8eL0/5fc8nCcYqspOXDT/APY8Rt8II9y83bZcz3p9n0cY6a9y1/vzJrBfJWAQ6qmv9yLIdrzn3Ada2Rx/1EW/bbfCqPvf0LBw3DYoGBkMbWN4NG3pJ2k9JUhRSWiKO26dst6b1ZFY5iUofyTGOYDtkttH3be9emsiMVgkbSyCl/TWy9b71r/ateyws3tx7vMlYXQ+sQ6f2NeJTrqd+uWFj+Uvm2xLr78tt1S7stdNOJ9SjfSq1NSW726rQmKbQ6seL8jqj77mt9hN1ujjWvqK230gwK3pv6+CbMkmhFYBfkmu6GvYT7168S3sNcfSPAk9N5rxTIWtoZInassbmHg4EX6uK0ShKL0ktC2oyqciO9VJSXca68N4QBAEAQBAEAQBAEAQBAEAQHqNhcQ0bSQB1nIIlrwMZzUIuT5IvfRTAWQxBgGQtrEbXvtziSrqutQjoj5TnZk8u52Tfh3I6BtMwfYb3BbCIfH0rDtY3uQEbimENcwjVEjDtY7O46L7140mtGZ12TrkpQejXWjipvJtCSS36QwHY3mkDvF1FeFB8tToa/SjLjFKSi+/T6M03+TIDbPIB+5/81h6iv1Ej8WW6fw15s7nRnBGwRtjDXBjNmtte47XFTIQUI7qObysmeTa7bObJx0zQ4NLmhx2NuAT1BZEcyIAgCAIAgCAIDxNK1ou5waOLiAO8oDFV04e3ptkR7OxAR1BROfznt1Ds2DWPbwQakmykYNjR25n2oA+lYdrG9yAhccwNsrdR0fKRu3b2niDtHWsZwU1ozdj5FmPNWVPRo4iv8mrQLsmkZ+8aHDvbayiSwo/ys6Sn0quj/Fgn4cPqcbjmj09KfrG3Ydj25tPbuPQVDtpnXzOnwNrY+atK3pLsfP7kUtRZBAEAQBAEAQBAEAQBAEBt4P+sQ/vY/52rOr214kTP/0tn9MvkfoTBzzHfiPwV2fJzisVofpWMOgklmbGIGu1Y5HNzFuHWgN2v0MlhaZKGsqGyNFwyR+ux9t2e89N0BIaM6WsmozUTkRGM6st72a7IX6jcIDo4Z2vYHtILXAOBGwgi4PcgMGG4nFOzlIZA9lyNYbLjaM0BFVWmtDG8sdVM1hkbazgOstBCAgMcla/GMPe0gtdG4gjYQdYgoDsajF4WSthdK0SvzazMuI6hsQHLeVORwipmte9mvUMa4scWkghwOxAZ5dAIwPqqqrjeNjuVLs+kFAeNEcanbUyUFY4PlYNaOQZcozLb02N+/ggOnw3FIagOdDI14a4tJbfJw2jNAI8UhdM6ASNMzRrOZncA2sfaO9AauL6SUtMQ2adjHH7OZd3C5QHLeULF4anDJHwSCRokjBIvkb3sQUB1smJxU8Eb5pGxt1WC7uJAsEB6xLFWRU5n2t1QRtGtf0RnxusZy3Vqab7lVW5vqIGgwearaJqqeRodm2KI6oDTsutMYSnxkyDXj2ZC37ZNa9S4ErhejzYJNdk0xFiNR79Zuds+tbI1qL1TJNOIqpb0ZPwbNzEcWhgtysrW32A5k9gzWUpxjzZttyK6vbegw/FYZweSka+20DaOsHNIzjLkKr67fYepH45hzC0hzQYn5ObuF9hHBeySktGSqrZ1TU4PRoo3HcMNPO+I56p5p4tObT3Kltr3JuJ9S2dmLLx42rm+fj1mgsCaEAQBAEAQBAEAQBAEBt4P+sQ/vY/52rOr214kTaH+ls/pl8j9CYN6DvxH4K7Pk5y0H/z8n92H+lAdu94AJJsALkncBtQFPUQ1sKxOUCzJJ7t6tdv5hAWdgH6lB+4j/ywgKxoq98WBSahIL6hzCRuDra3sFu1AWTgWj9PBTsjbEwjVGsS1pLyRmSSM7oDjdO6l0GJUbootdzYnBkbRtPODRYbh8EBJ+TSKOVslU55kq3uIlLhYx8GNG5tv6yQDyqehR/3qP3FAdwgOBlPKaQM1M+RgOuR0tcAD/3GoD35JP0FR/eH+4IDFSS6uN1rgL6tMD3NjKA9eS/D45oX1krRJPLI+7ngOLQDsF9n/CA2PKjTsZh0moxrbyRk6oAub7ct6Ah9H6gVte0VjXM5KNrqeB4s1wsOeb7XZA2/JAdP5RGE0htsD2k9WY95C0ZHsFdtRN0e9E9Tya8LTGRzmDVO7NuS2riuBNi96Ccew5xldVxVcEM0sb2yaxOoy2QB+K0701NJsgK3IrvhXOSevYjxonC2eepnkAc8SajdbPVaL7L7N3clS3pOTMcKKttsslxeungfNI4RBWUssQDXPdqPDctYXAzA6/cli3ZpoZUVVkVzhwbejOlxYfUyfhJ7swpBalO+UyMctC/e6PP+F2XvVbmr8yZ3PopNumyPY18TjlDOqCAIAgCAIAgCAIAgCA28H/WIf3sf87VnV7a8SJn/AOls/pl8j9CYP6LvxH4K7Pk5y+L4RWsxF1XTRwvBiDLSPI68uxAfazCMSrG8nUSw08J9JsGs57hwuUBN1OjURoXUbOYws1QdpBvcOPE6wuUBz2F4birYRSOMDImjU5cEl4j2c1vrWyF0BmwPQtww6SjqC0az3Oa5h1reiWHMDO42IDzh8WL07BAGU0zWizJHPIOqNlxtKA3K3AaiSuo6l3J2ijtLYn0yDfVFsxcoDzVaOzQ1wqqPU1JMp43OLQ77zbA57+sdKAy6f4JNVRwiAML45myWe6ws0H42QGB7sYkGrq0kF/thznuHUMwgJLRXRllGHuLzLNIbySu2uPAcAgICmwOvop5vobYZYJnl9pXFpY43/O2XAIDa0d0ZqYq6SpnkZIJYrOIuOeSLtDbegAAAgNamwGuoJH/QuSmp3uLuSlOqWE8D/WwIDZx3Ca6soXxStgZM6RpaGudqhgsczY57UBs6VaMOniifC4MqoNXUfewytdpNtn9b0BOQwOlpwypY3Wc20gabtvvINu1eNJrRmM4KcXGXJkFTYXW0vMp3xyw/ZbLcOb0AhaVCcOEeKK6FGTR+Wtpx7GeoMLqpaqKecRMEV7NYSSbg/mihNyUpdR7Gi+y6Nlmi07D1NhE9PO+al1HNkzfE8253EHv70cJRlrHrPZY9tVjsp0afNM90eDzy1DaiqLByf6ONhJAPEnivVCTlvSPYY9tlqtu04ckjf0hqLR6g9J5t2bz/AFxW4sCo/KTUA1DIx+zjAPW43I7rKszJazS7DvfRalxxpWP+Z/I5JRDpggCAIAgCAIAgCAIAgPUUha4OG0EEdYNwiej1MLIKcHB8mtC78CxrlI2zRWc1wGuy+bXDaOgq7rmpx1R8ozMWeNdKqa5fFEr5ws3xyDsH5rMjHh+kI+xC8npsB8UBhgxmYOJkjBadgbtHftQG0dIY/Uk8PzQHzzij9WTw/NAPOKP1ZPD80A84o/Vk8PzQDzij9WTw/NADpFH6knh+aA+HSJm6OQnqA+KA1n41OXAtiaGDaCSSe3cgNoaQM+1HID1A+26AecUfqyeH5oB5xR+rJ4fmgHnFH6snh+aAecUfqyeH5oB5xR+rJ4fmgHnFH6snh+aAecUfqyeH5oB5xR+rJ4fmgMcukF8o4nE8XZD80Bz2N4w2maZZ3h0xHMZvPCw3N6VqttjWtWT9n7OtzLFGC4db6kVJWVTpXukebucSSekqnlJybbPp2PRCiuNcOSRhXhuCAIAgCAIAgCAIAgCAIDZoMQlhdrRSOYfunb1jYe1ZRnKL1i9CPkYlORHdtimTkOnVWNrmO/Exvwst6y7UVE/RrBk+Ca8H9dTzUab1jtkjWfgY0e+5Xjy7X1mVfo5gw5xb8X9NDTh0nq2u1hUyX+8Q4dxyWCyLE9dSTPYuDOO6617uBIjT2r/6R62fNbfXLO4gv0Ywu2Xn9h5+1XCHwfNPXLO48/DGH2y8/sPP2q4Q+D5p65Z3D8MYfbLz+w8/arhD4PmnrlncPwxh9svP7Dz9quEPg+aeuWdw/DGH2y8/sffP2q4Q/wDb+aeuWdw/DGH2y8/seZNO6sjIxt6Wxi/tuvHl2dxnH0Zwk+O8/eR8mk9W52samS44Gw7hktbvsb13iZHYuDGO6q0b0OnVWBYujf0uYL+yy2LLsREn6NYMnqk14P66nvz9quEPg+a99cs7jX+GMPtl5/YeftVwh8HzT1yzuH4Yw+2Xn9h5+1XCHwfNPXLO4fhjD7Zef2Hn7VcIfB809cs7h+GMPtl5/YeftVwh8HzT1yzuH4Yw+2Xn9h5+1XCHwfNPXLO4fhjD7Zef2Hn7VcIfB809cs7h+GMPtl5/YeftVwh8HzT1yzuH4Yw+2Xn9jFU6b1jhYSNZ+BjQe83WLy7WbqvRzBg9Wm/F/TQ5+eZz3Fz3FzjtLiST2lR223qy6rqhVHdgkl3HhDMIAgCAIAgCAIA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12" name="11 Grupo"/>
          <p:cNvGrpSpPr/>
          <p:nvPr/>
        </p:nvGrpSpPr>
        <p:grpSpPr>
          <a:xfrm>
            <a:off x="5796136" y="3284984"/>
            <a:ext cx="2881045" cy="2097524"/>
            <a:chOff x="5148064" y="2204864"/>
            <a:chExt cx="2881045" cy="2097524"/>
          </a:xfrm>
        </p:grpSpPr>
        <p:pic>
          <p:nvPicPr>
            <p:cNvPr id="5126" name="Picture 6" descr="https://startpage.com/graphics/startpage_aboutstartpag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64088" y="2204864"/>
              <a:ext cx="2486025" cy="15906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13 Rectángulo"/>
            <p:cNvSpPr/>
            <p:nvPr/>
          </p:nvSpPr>
          <p:spPr>
            <a:xfrm>
              <a:off x="5148064" y="3933056"/>
              <a:ext cx="28810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/>
                <a:t>https://www.startpage.com/</a:t>
              </a:r>
              <a:endParaRPr lang="es-ES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2555776" y="3356992"/>
            <a:ext cx="3067050" cy="2169532"/>
            <a:chOff x="2195736" y="3501008"/>
            <a:chExt cx="3067050" cy="2169532"/>
          </a:xfrm>
        </p:grpSpPr>
        <p:pic>
          <p:nvPicPr>
            <p:cNvPr id="5124" name="Picture 4" descr="http://www.minci.gob.ve/wp-content/uploads/2015/01/150123_Buscador_600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A0008"/>
                </a:clrFrom>
                <a:clrTo>
                  <a:srgbClr val="FA000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95736" y="3501008"/>
              <a:ext cx="3067050" cy="1914525"/>
            </a:xfrm>
            <a:prstGeom prst="rect">
              <a:avLst/>
            </a:prstGeom>
            <a:noFill/>
          </p:spPr>
        </p:pic>
        <p:sp>
          <p:nvSpPr>
            <p:cNvPr id="15" name="14 Rectángulo"/>
            <p:cNvSpPr/>
            <p:nvPr/>
          </p:nvSpPr>
          <p:spPr>
            <a:xfrm>
              <a:off x="2555776" y="5301208"/>
              <a:ext cx="2571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smtClean="0"/>
                <a:t>https://duckduckgo.com/</a:t>
              </a:r>
              <a:endParaRPr lang="es-ES" dirty="0"/>
            </a:p>
          </p:txBody>
        </p:sp>
      </p:grpSp>
      <p:sp>
        <p:nvSpPr>
          <p:cNvPr id="10" name="9 CuadroTexto"/>
          <p:cNvSpPr txBox="1"/>
          <p:nvPr/>
        </p:nvSpPr>
        <p:spPr>
          <a:xfrm>
            <a:off x="3275856" y="404664"/>
            <a:ext cx="363753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¿Navegación privada?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9308325">
            <a:off x="2079461" y="2237682"/>
            <a:ext cx="34485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2843808" y="332656"/>
            <a:ext cx="5040560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 Qué es eso de la identidad digital?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328498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 rot="19071546">
            <a:off x="2565163" y="2662699"/>
            <a:ext cx="343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Century Gothic" pitchFamily="34" charset="0"/>
              </a:rPr>
              <a:t>…es lo que somos en Internet</a:t>
            </a:r>
          </a:p>
          <a:p>
            <a:pPr algn="ctr"/>
            <a:endParaRPr lang="es-ES" sz="2400" dirty="0">
              <a:latin typeface="Century Gothic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012160" y="1196752"/>
            <a:ext cx="1584176" cy="144016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Los datos que recogen de nosotros</a:t>
            </a:r>
            <a:endParaRPr lang="es-ES" sz="16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6012160" y="2744924"/>
            <a:ext cx="1944216" cy="18002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Los informaciones que damos nosotros</a:t>
            </a:r>
            <a:endParaRPr lang="es-ES" sz="16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6012160" y="4653136"/>
            <a:ext cx="1944216" cy="1800200"/>
          </a:xfrm>
          <a:prstGeom prst="ellipse">
            <a:avLst/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chemeClr val="tx1"/>
                </a:solidFill>
                <a:latin typeface="Century Gothic" pitchFamily="34" charset="0"/>
              </a:rPr>
              <a:t>Lo que dicen de nosotros</a:t>
            </a:r>
            <a:endParaRPr lang="es-ES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3284984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2843808" y="332656"/>
            <a:ext cx="5040560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 Qué es eso de la identidad digital?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  <p:controls>
      <p:control spid="62472" name="ShockwaveFlash1" r:id="rId2" imgW="1828571" imgH="182857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059832" y="404664"/>
            <a:ext cx="5040560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 ¿Pensamos y buscamos?</a:t>
            </a:r>
            <a:endParaRPr lang="es-ES" sz="2400" b="1" dirty="0">
              <a:latin typeface="Century Gothic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771800" y="1124744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Antes de buscar piensa...</a:t>
            </a:r>
            <a:endParaRPr lang="es-ES" sz="2400" b="1" dirty="0"/>
          </a:p>
        </p:txBody>
      </p:sp>
      <p:grpSp>
        <p:nvGrpSpPr>
          <p:cNvPr id="37" name="36 Grupo"/>
          <p:cNvGrpSpPr/>
          <p:nvPr/>
        </p:nvGrpSpPr>
        <p:grpSpPr>
          <a:xfrm>
            <a:off x="3131840" y="1556792"/>
            <a:ext cx="2555508" cy="369332"/>
            <a:chOff x="3203848" y="1556792"/>
            <a:chExt cx="2555508" cy="369332"/>
          </a:xfrm>
        </p:grpSpPr>
        <p:sp>
          <p:nvSpPr>
            <p:cNvPr id="32" name="31 Elipse"/>
            <p:cNvSpPr/>
            <p:nvPr/>
          </p:nvSpPr>
          <p:spPr>
            <a:xfrm>
              <a:off x="3275856" y="1556792"/>
              <a:ext cx="360040" cy="3600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3203848" y="1556792"/>
              <a:ext cx="2555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¿Qué quiero buscar?</a:t>
              </a:r>
              <a:endParaRPr lang="es-ES" dirty="0">
                <a:latin typeface="Century Gothic" pitchFamily="34" charset="0"/>
              </a:endParaRPr>
            </a:p>
          </p:txBody>
        </p:sp>
      </p:grpSp>
      <p:grpSp>
        <p:nvGrpSpPr>
          <p:cNvPr id="38" name="37 Grupo"/>
          <p:cNvGrpSpPr/>
          <p:nvPr/>
        </p:nvGrpSpPr>
        <p:grpSpPr>
          <a:xfrm>
            <a:off x="4211960" y="1916832"/>
            <a:ext cx="2824812" cy="369332"/>
            <a:chOff x="4211960" y="1916832"/>
            <a:chExt cx="2824812" cy="369332"/>
          </a:xfrm>
        </p:grpSpPr>
        <p:sp>
          <p:nvSpPr>
            <p:cNvPr id="33" name="32 Elipse"/>
            <p:cNvSpPr/>
            <p:nvPr/>
          </p:nvSpPr>
          <p:spPr>
            <a:xfrm>
              <a:off x="4211960" y="1916832"/>
              <a:ext cx="360040" cy="3600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4211960" y="1916832"/>
              <a:ext cx="2824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¿Qué sé de ello ahora?</a:t>
              </a:r>
              <a:endParaRPr lang="es-ES" dirty="0">
                <a:latin typeface="Century Gothic" pitchFamily="34" charset="0"/>
              </a:endParaRPr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3707904" y="2276872"/>
            <a:ext cx="3308919" cy="369332"/>
            <a:chOff x="3707904" y="2276872"/>
            <a:chExt cx="3308919" cy="369332"/>
          </a:xfrm>
        </p:grpSpPr>
        <p:sp>
          <p:nvSpPr>
            <p:cNvPr id="34" name="33 Elipse"/>
            <p:cNvSpPr/>
            <p:nvPr/>
          </p:nvSpPr>
          <p:spPr>
            <a:xfrm>
              <a:off x="3779912" y="2276872"/>
              <a:ext cx="360040" cy="3600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3707904" y="2276872"/>
              <a:ext cx="3308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¿Cómo empiezo a buscar? </a:t>
              </a:r>
              <a:endParaRPr lang="es-ES" dirty="0">
                <a:latin typeface="Century Gothic" pitchFamily="34" charset="0"/>
              </a:endParaRPr>
            </a:p>
          </p:txBody>
        </p:sp>
      </p:grpSp>
      <p:grpSp>
        <p:nvGrpSpPr>
          <p:cNvPr id="40" name="39 Grupo"/>
          <p:cNvGrpSpPr/>
          <p:nvPr/>
        </p:nvGrpSpPr>
        <p:grpSpPr>
          <a:xfrm>
            <a:off x="4283968" y="2636912"/>
            <a:ext cx="3847528" cy="369332"/>
            <a:chOff x="4283968" y="2636912"/>
            <a:chExt cx="3847528" cy="369332"/>
          </a:xfrm>
        </p:grpSpPr>
        <p:sp>
          <p:nvSpPr>
            <p:cNvPr id="35" name="34 Elipse"/>
            <p:cNvSpPr/>
            <p:nvPr/>
          </p:nvSpPr>
          <p:spPr>
            <a:xfrm>
              <a:off x="4283968" y="2636912"/>
              <a:ext cx="360040" cy="3600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4283968" y="2636912"/>
              <a:ext cx="3847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¿Cuáles son las palabras clave? </a:t>
              </a:r>
              <a:endParaRPr lang="es-ES" dirty="0">
                <a:latin typeface="Century Gothic" pitchFamily="34" charset="0"/>
              </a:endParaRPr>
            </a:p>
          </p:txBody>
        </p:sp>
      </p:grpSp>
      <p:sp>
        <p:nvSpPr>
          <p:cNvPr id="20" name="19 Rectángulo"/>
          <p:cNvSpPr/>
          <p:nvPr/>
        </p:nvSpPr>
        <p:spPr>
          <a:xfrm>
            <a:off x="1043608" y="3573016"/>
            <a:ext cx="5076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¿Qué buscador utilizo?</a:t>
            </a:r>
            <a:endParaRPr lang="es-ES" sz="2400" b="1" dirty="0"/>
          </a:p>
        </p:txBody>
      </p:sp>
      <p:grpSp>
        <p:nvGrpSpPr>
          <p:cNvPr id="41" name="40 Grupo"/>
          <p:cNvGrpSpPr/>
          <p:nvPr/>
        </p:nvGrpSpPr>
        <p:grpSpPr>
          <a:xfrm>
            <a:off x="2699792" y="2996952"/>
            <a:ext cx="6086923" cy="369332"/>
            <a:chOff x="2699792" y="2996952"/>
            <a:chExt cx="6086923" cy="369332"/>
          </a:xfrm>
        </p:grpSpPr>
        <p:sp>
          <p:nvSpPr>
            <p:cNvPr id="36" name="35 Elipse"/>
            <p:cNvSpPr/>
            <p:nvPr/>
          </p:nvSpPr>
          <p:spPr>
            <a:xfrm>
              <a:off x="2771800" y="2996952"/>
              <a:ext cx="360040" cy="3600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2699792" y="2996952"/>
              <a:ext cx="608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¿En qué formato lo quiero? (texto, vídeo, gráfico,…) </a:t>
              </a:r>
              <a:endParaRPr lang="es-ES" dirty="0">
                <a:latin typeface="Century Gothic" pitchFamily="34" charset="0"/>
              </a:endParaRPr>
            </a:p>
          </p:txBody>
        </p:sp>
      </p:grpSp>
      <p:grpSp>
        <p:nvGrpSpPr>
          <p:cNvPr id="43" name="42 Grupo"/>
          <p:cNvGrpSpPr/>
          <p:nvPr/>
        </p:nvGrpSpPr>
        <p:grpSpPr>
          <a:xfrm>
            <a:off x="2771800" y="4149080"/>
            <a:ext cx="2282997" cy="369332"/>
            <a:chOff x="2771800" y="4149080"/>
            <a:chExt cx="2282997" cy="369332"/>
          </a:xfrm>
        </p:grpSpPr>
        <p:sp>
          <p:nvSpPr>
            <p:cNvPr id="42" name="41 Elipse"/>
            <p:cNvSpPr/>
            <p:nvPr/>
          </p:nvSpPr>
          <p:spPr>
            <a:xfrm>
              <a:off x="2771800" y="4149080"/>
              <a:ext cx="360040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2771800" y="4149080"/>
              <a:ext cx="228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¿Cuáles conozco?</a:t>
              </a:r>
              <a:endParaRPr lang="es-ES" dirty="0">
                <a:latin typeface="Century Gothic" pitchFamily="34" charset="0"/>
              </a:endParaRPr>
            </a:p>
          </p:txBody>
        </p:sp>
      </p:grpSp>
      <p:sp>
        <p:nvSpPr>
          <p:cNvPr id="86020" name="AutoShape 4" descr="data:image/jpeg;base64,/9j/4AAQSkZJRgABAQAAAQABAAD/2wCEAAkGBxAPEA4NEBAPEBETDxAQFBEREA8QDxQPFBEWFhQRFRgYKCgiGBsnHBQUIzIiJykrLi4vGB8zODMsNygtLiwBCgoKDg0OGxAQGy0mHyUsLC4sLy8sNy8sNywsLC4sLCwsLCwsLDAsLCwsLCwsLCwsLCwsLCwsLCwsLCwsLCwsLP/AABEIAOEA4QMBEQACEQEDEQH/xAAcAAEAAwADAQEAAAAAAAAAAAAABQYHAQMECAL/xAA8EAACAgEBBQUGAwYFBQAAAAAAAQIDBBEFBhIhMRNBYXGBByJRkaGxFDJSM0JicnOzFSMlQ5I1U8HC8P/EABsBAQACAwEBAAAAAAAAAAAAAAAEBQIDBgEH/8QAMxEBAAIBAgQDBQgCAwEAAAAAAAECAwQRBRIhMRNBURRhcYGRIjIzQqGxwdE04QZS8CP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DYFR2zvzXXZ+GxKpZd75KMPya+fevHp4lnh4ZM08TNblr+v0Rb6nry443l1Qo29euKVuJiJ/uKHaTXn1+57OTQU6Vpa3vmdjkz272iPk6cjD3gpXHDJxsnT9zhjXJ+XEtPqjOmXh952tSa/Cd3k0zx2tujcX2lW0zdObjOE4/mik67F4pS5S+aRJtwbHlrz6e+8NUau9Z2vC87B27j59XbY8+OKfDJNOMoz014ZJ9HzRTajT5NPfkyR1TaZK3jeEmaGYAAAAAAAAAAAAEftjBndDhjkW0JJt9moay8NWtV6GvJTmjvs1Zac9e8x8GU7JzrsnMw8Wd1qhZY1PhsnFuMYSlpqny14Sq09rXyREzLn9Fa2TNFbTO3xbJCKSSXRLReSLh0r9HoAAAAAAAAZ17SN6JQbwaG9eUZ8PWU5dK181r5pfEv8AhOhrt4+Tt5f2r9VmmZ8Oqxbl7tRwaE5JSyLEpW2d/E/3F8IorNdrLanJM+Udo9yVhxRjrtCxohtzgCq787p/4msaC7Ovgs1nc03cqtOdcNPi3rz6aInaLW20s2mOu8dvLf1lpy4oybbp7Y+y6cOmGPRBQhFdO9vvlJ97fxImTLfJabXneW2tYrG0PaYPQAAAAAONTzmgcnoAAAAD82/ll5P7Hk9nlu0sT3Sf+p7P/qWf2ZlNpPxYc1w3/I+rbS6dM5AAAAAAAA6sq5VwnY+kISm/KK1/8Hta81orHm8mdo3Yhu5J5e1cN2c+K+V0te+SjKz7pHZ66PA0Vq19IhT6f7eaJluhxa5AAAABBbz7xQwoclx2taxj3LuTfr0XeacuXk6R3T9DoZ1EzMztWO8o/F3eycqKtzsq+Lktewpkq4wT/dk11f8A9zPIxzbreWy+tx4p5dPSNo85jeZRO8WwcrZ8JZeHk5E4Q96yuc+KcYd84vpJLvTXTXyMb45r1rKbo9bh1FvC1FK9e0xGz3blb6LLksW/hV3C3Ca5RsS6rTuklz8efwM8WXm6S08T4TOnjxMf3fP3f6XK2xRTk+SS1MsmSuOs2t2hTVrNp2hBrIty5yrrl2VcdOKS5y1fSK8fovEqcV8uutM7zWkeneUy9a4IjpvZ3T2BHT3bblL9TlGS18Vp9tDfk4VgtHTeJ9d5YV1d4nrtMIynad2NZKqz3uHrFvVOL6Si2Uvtmp4fm8PJPNX+PcnTp8eopz16LPj3RsjGcXrFrVHU4stctIvXtKpvSaWms91V2xvNbPJjs7AUHc3JStn70K1H8zS79PvyLfFoq0w+Pn328ojzQrZptfkx/OXTtPdzafZuyradttqWvZyjGquT/TFw04fXUyw6zTc218URH1n9S+HJtvF53UfZG3sjJyIYt+bl4jnLs1NScuG7XRQmm+Wr5eDLrU6XHixeLix1tt17eSHjvabctrTDW9mbO/DUuvtbr3o27LrHObenj0Xgjk82TxJmdoj4Rss4ry12Y/ue/wDVNn/1LP7Myj0n4rnuG/5H1bbk3xrhKyb0jFat+BcTMRG8unpS17RWveVPxcjJ2rZZwWzxsWuXA3XorZy68PF5aa93Mj1m2Xr2hb5qYtDEV5YteY369o+T8bb3QnTXO/EyMjtIRc3CdnFxpLVpNaOMvoe3w7RvWWWl4nFrxTPWs1n3dnm3B32eTb+BvlxTcXKqx6KUuFayrl8Xpq0/gmMN5npZs4twymGPFxdvOP5aCSFAAAAHj2zW542TBdZUWxXm4NI2YZiuSsz6x+7G8b1mGEbnZqqz8G6T0StjF+Csi4f+x3HEsfiaW8R6b/TqptPblyRL6DODXYAAAcAZBmbR/E7TpcucXnwjp3cEbFGK+SRXxPNl3n1dl4Hg8PmK9+X9+rX0WDjXE4ppxa1TTTT6NPqgRO3V89bUUtnZtig2njZTlD48EZcUV/xaXqQpjlu7/HaNTo45vzV/9+rbNu5X+XVp0n7/AKJJr7ldxzNNcdaR5z+zj9Fj3vM+jjdH9hJ97usb8+SX00JXB9vZY+M/uw1340/CE4WiGre9+P8Asbl1UnW/5Wm19U/mc9/yDFE465PSdlpwy/2pp83k3dz5LGzlHnKqMpw83CTS+cfqSP8Ajk89OS3bmj9WHFqctotHnCl+y/NT2iuJ6uzGsim+vFrGX1SkfRuN4dtNHL2iXMaK3/06+bYjklswn2o4qo2jkOHLtI13LTr2klo2vFyjr6nZ8Iyc2jjm8t4+Sp1NdsvRt9bk6k5fm7Na/wA3DzOMvtvOy0n7rE9zP+qbP/qWf2ZlPpPxXO8O/wAj6tG9o+Y68eqC/wBy3R+UYt6fPT5E/VTtXZ33A8MXzzM+UI7c3bPYbPgq8fIyLHbe3GqtuOrtlpxTfJctD3DbbHG0MuJ4IvrLc1orHTv8PR7L9n7U2gnG62OBRJaOunSd8ovulPu9DPlvPdHjPpdP+FXnt627fKP7SO7+5mDgNTppTtX+9Y3OzmtHo3+X00M4rEImfWZs/wB+3y8liMkYAAAOGB8+757Ilg5t1GjUJSdtUu51yeqSfxi9V6L4ndcO1MajBEz3jpP/AL3qbPiml2vbibxxz8aPE129aULY9+vdYvCWmvnqu45XiOjnTZZj8s9Y/r5LHT5oyV9/mspXpCM25syzKgq45V+NHnxdjwKcl8OJptemhuw5Yx25uWJ+LC9OaNt9mb79bCWyqKbqsjKtlPIVTVtmq4XVOWq0056xRf8ADdTOryzS9Y2iN+ke9C1GKMdd4mfq9Psch288zLslOU65QrhrOTjGMoty0XTXpzNPHJ5JrjrG0bbs9HHSZlVt4654effDmpV5Hb168tYyn2kGvDu9GcjavJfd9K0eSuq0kR6xtP02/wBty2dmwyKqsit6wshGcfKS108ydE7xu4bLjtivNLd4nZ6T1rYNvhjPM21di1e87cmuvl3KNcFZL04ZfIjTG93Y4c3s/DazbvtP6zOzV966XCmqyPSpqL8INJa/NIreOaecmGLx+Vz3D8keJNZ83Xufkr/Nq16vtI+PJKX2Ro4FqI5bYZ794bOJYpiYv8lmOiVaC3wtUcda/rT+SZScdtHs8V9ZhYcMrM5uno8O4GK+wtvkv21nup99cVon6tyN/CcE4sG8+fU4lli+Xljy6KLvFufmbOyll4UJ20xs7Wt1x47Knrr2coLm492q7up32m4ng1GHwtRO07be74udyaa9Lc2NcMT2hVdkpZGPkUW8OrrlDhTa6uLlpy9CrnhN5vtitFq+u/7t3tcRH24mJRWwdgT2tl/41lxUaeKMqKevFGH5JS/h1WvizdqtVGlxeyYZ6/mn3z3iDFjnJbxb/Jo9v5Zfyv7FFKXbtLDdzH/qmz/6ln9mZUaT8VznDv8AIaJ7UcOU8Htopt0Wxsen/bacZP04k/Qss9earvOCZ4x6nafzRsgPZXt2MJ2YU5aK2XaVNvl2miUoeqSa8ma9Pbb7MrHj2jm0Rnr5dJ/if4aeSnLOQAAAAAAQO9+7FO0qeys9yyLcqrUtZQk+vnF8tV4eBL0esvpr81e3nDVlxRkjaWO34e0tiXq2UJw4W1G+tOdE496b+D/TLR/c6iup0uux8lp+U91dOLJitzQvuwvariWxSyVKmenOUU51Px0XvLy0fmU+o4HmrO+KeaP1Sqays/ejZYlvvszTi/G0JeMmn8mtSDPDtVE7ckt3tGP/ALKF7TN58faNVGLg9rlWQyFY3XTY4JKucdOmres13adS14XgtpLzkzTFY2279e6PnvGSNqdU17G9k5ONTlvJosp7S2uUFNJOUVBpvTqvUicX1GPNkrOOd9obtPSaV6pzfbc+vaUIyUuyyK0+zt01TX6Jrvj9ilvTmW2h199Lbp1ie8Klu5lbW2PxY1+DbkY/E2nQ1Zwt83KDXc33NIwrzU6bLTV20eu+3F+W/vjp80/lb05+RB14OzcmFkuXa5ShVXD+LTX3jLmtPaECul02Od8uWJj0r5u3cfcqOA55V81dl2a8VnPhgpPWUY6/F9X3ntaRDXrtfbUztHSsdoW62uM4yhJKUZJpp9Gn1RlasWjaUGJmJ3hS8nd/KxLO1xP82tPVQ4krYeHPlJfUoM/CsmPJ4unnrC2prseWnJmj5penb92mksLJ4/goPh18+4m01Wq22thnf3TGyJbT4d965I2eS/Y+Rn2RnlLsaI9KVJOcl8G1yS+vka66LJnyRl1O3TtWGz2qmGk0w957zP8AC0VVqMVGKUYxSSS5JJdEWyv7vJtHa2PjLW+6qr+eaT9F1ZuxYMmWdqVmWFsla/elkntN2zi5ltF+LdK5xrlVOMarlFR14lJSaSfVp+h03CKZNNW1M0RG87x1hX6qYyTE06/JI+z/AH9hTXVhZLSqjpCu79Ee6Nn8P8Xd38uZq4nwqbzObF384/r+nun1PLHJf6tPzrJqqyVUO1nwScIKUY8UtOS1fJeZzFt9lhbea9GP7H3Y2xjZVGWsKEnVJyUe3pWusXFrXXlybK/Hpr0tFlTg0OXFfnju1bZVt99U/wAXjRoctY9l2sb+KDWj4tElz+HMn1mZj7ULbHa/eeksu3m9n2Xi2StwYvIocuJVqWl9XektfzJdzXP7mm+Hzh1Wj41Sa8mf/UvXsnfTbFaVNmz772uSc6LoT9ZJaM9rN48mnPpOHXnmrk5f1XPYFu08iUbsuFWHSuaoh7905fxy6Rj4Lmba8091VqPZqRy4d7T6z2+ULMZIQAAAAAHEoppppNPufNAQ+Vups+18VmHjSfx7KCf0N9dTmr2tP1YTSs94cY+6ez63rDCxk/6UX9xbU5rd7z9SMdY7QlaMeFa0hCEF8IxUV9DTMzPdm7TwAAAAAAAAAFY393ieDRFQeltrlGL/AExitZyXjzivUseGaP2nL17R3RtTm8OvTvKB3A3bqyqltTMXb2Wym4Rs1lGEIycdWn1k2n1JPE9Xal5wYvs1jp06MNNhjl57dZloFdEIrSMIRXwUUkUszMymMt9p25dVNc9pY0VWlKPbVR5QanJR7SC7nxNarpz18+j4PxG83jBfr6SgarBERzQtPsrzZ3bMoc224SspTfVwhLSPyXL0K7i2OtNVaK+fX6pGmmZxxutxWt4AAAAAAAAAAAAAAAAAAAAAAAAAAFI9qm79uXj1XURc7ceU5dmvzTqmlxqPxl7sXp4MtuEayunyzF+1kXVYpyV3jvCr+zrfyrFr/A5XFCEZy4J6NuHE9ZVzj16tvXx0LHifDLZ7eNh6794/mGjBqPDjku0WO9mz3Hi/G42njbBP5PmUU6HUxO3hz9EyM+P/ALQqO9u3v8Wg9lbMi7+0nDtsjRqiuEZKX5n15pennyn6XD7Fbx8/SY7V85n+GnJfxfsU+crtu5siGDjU4kHqq46OT6ym3rKT822VefNbNkm9u8pNKxWNoSRqZAAAAAAAAAAAAAAAAAAAAAAAAAAAcaARO1N2cHKfHfi02S/W4JT/AOS0Zvx6nNi+5aY+bCcdbd4eGrcHZUXqsOp/zOc18pPQ224hqZjabz9WMYcceUJ/FxK6oqFUIVxXSMIqMfkiJMzad5lt2dx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46" name="45 Grupo"/>
          <p:cNvGrpSpPr/>
          <p:nvPr/>
        </p:nvGrpSpPr>
        <p:grpSpPr>
          <a:xfrm>
            <a:off x="4283968" y="4581128"/>
            <a:ext cx="1800200" cy="1922991"/>
            <a:chOff x="395536" y="4005064"/>
            <a:chExt cx="2304256" cy="2615687"/>
          </a:xfrm>
        </p:grpSpPr>
        <p:pic>
          <p:nvPicPr>
            <p:cNvPr id="86018" name="Picture 2" descr="Exale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5" y="4005064"/>
              <a:ext cx="2016224" cy="409575"/>
            </a:xfrm>
            <a:prstGeom prst="rect">
              <a:avLst/>
            </a:prstGeom>
            <a:noFill/>
          </p:spPr>
        </p:pic>
        <p:pic>
          <p:nvPicPr>
            <p:cNvPr id="86022" name="Picture 6" descr="http://i.forbesimg.com/media/lists/companies/google_416x416.jpg"/>
            <p:cNvPicPr>
              <a:picLocks noChangeAspect="1" noChangeArrowheads="1"/>
            </p:cNvPicPr>
            <p:nvPr/>
          </p:nvPicPr>
          <p:blipFill>
            <a:blip r:embed="rId5" cstate="print"/>
            <a:srcRect t="34625" b="34597"/>
            <a:stretch>
              <a:fillRect/>
            </a:stretch>
          </p:blipFill>
          <p:spPr bwMode="auto">
            <a:xfrm>
              <a:off x="395536" y="4437112"/>
              <a:ext cx="2088232" cy="540485"/>
            </a:xfrm>
            <a:prstGeom prst="rect">
              <a:avLst/>
            </a:prstGeom>
            <a:noFill/>
          </p:spPr>
        </p:pic>
        <p:pic>
          <p:nvPicPr>
            <p:cNvPr id="86026" name="Picture 10" descr="https://startpage.com/graphics/startp_logo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9552" y="4941168"/>
              <a:ext cx="2160240" cy="648072"/>
            </a:xfrm>
            <a:prstGeom prst="rect">
              <a:avLst/>
            </a:prstGeom>
            <a:noFill/>
          </p:spPr>
        </p:pic>
        <p:pic>
          <p:nvPicPr>
            <p:cNvPr id="86028" name="Picture 12" descr="http://isopixel.net/wp-content/uploads/2013/12/bing-logo.png"/>
            <p:cNvPicPr>
              <a:picLocks noChangeAspect="1" noChangeArrowheads="1"/>
            </p:cNvPicPr>
            <p:nvPr/>
          </p:nvPicPr>
          <p:blipFill>
            <a:blip r:embed="rId7" cstate="print"/>
            <a:srcRect l="9947" t="30443" r="6745" b="25585"/>
            <a:stretch>
              <a:fillRect/>
            </a:stretch>
          </p:blipFill>
          <p:spPr bwMode="auto">
            <a:xfrm>
              <a:off x="467544" y="5661248"/>
              <a:ext cx="1224136" cy="432048"/>
            </a:xfrm>
            <a:prstGeom prst="rect">
              <a:avLst/>
            </a:prstGeom>
            <a:noFill/>
          </p:spPr>
        </p:pic>
        <p:pic>
          <p:nvPicPr>
            <p:cNvPr id="86029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7545" y="6165304"/>
              <a:ext cx="1872208" cy="455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 Grupo"/>
          <p:cNvGrpSpPr/>
          <p:nvPr/>
        </p:nvGrpSpPr>
        <p:grpSpPr>
          <a:xfrm>
            <a:off x="-256952" y="1299289"/>
            <a:ext cx="5328592" cy="5661248"/>
            <a:chOff x="-256952" y="1299289"/>
            <a:chExt cx="5328592" cy="5661248"/>
          </a:xfrm>
        </p:grpSpPr>
        <p:pic>
          <p:nvPicPr>
            <p:cNvPr id="9" name="Picture 2" descr="Nota De Papel, Bloc De Notas, Gobernó, Forrad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5906" t="3571" r="14857" b="2834"/>
            <a:stretch>
              <a:fillRect/>
            </a:stretch>
          </p:blipFill>
          <p:spPr bwMode="auto">
            <a:xfrm rot="19745290">
              <a:off x="-256952" y="1299289"/>
              <a:ext cx="5328592" cy="5661248"/>
            </a:xfrm>
            <a:prstGeom prst="rect">
              <a:avLst/>
            </a:prstGeom>
            <a:noFill/>
          </p:spPr>
        </p:pic>
        <p:sp>
          <p:nvSpPr>
            <p:cNvPr id="17" name="16 CuadroTexto"/>
            <p:cNvSpPr txBox="1"/>
            <p:nvPr/>
          </p:nvSpPr>
          <p:spPr>
            <a:xfrm rot="21234787">
              <a:off x="902390" y="3294794"/>
              <a:ext cx="29848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>
                  <a:latin typeface="Century Gothic" pitchFamily="34" charset="0"/>
                </a:rPr>
                <a:t>Recibes un archivo para descargar ¿qué haces?</a:t>
              </a:r>
              <a:endParaRPr lang="es-ES" sz="2400" b="1" dirty="0">
                <a:latin typeface="Century Gothic" pitchFamily="34" charset="0"/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 rot="21203319">
              <a:off x="1159908" y="4925160"/>
              <a:ext cx="2664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¿En qué te fijas  para saber si debes descargarlo?</a:t>
              </a:r>
              <a:endParaRPr lang="es-ES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10 Grupo"/>
          <p:cNvGrpSpPr/>
          <p:nvPr/>
        </p:nvGrpSpPr>
        <p:grpSpPr>
          <a:xfrm>
            <a:off x="3815408" y="1196752"/>
            <a:ext cx="5328592" cy="5661248"/>
            <a:chOff x="3058816" y="1196752"/>
            <a:chExt cx="5328592" cy="5661248"/>
          </a:xfrm>
        </p:grpSpPr>
        <p:pic>
          <p:nvPicPr>
            <p:cNvPr id="18434" name="Picture 2" descr="Nota De Papel, Bloc De Notas, Gobernó, Forrad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906" t="3571" r="14857" b="2834"/>
            <a:stretch>
              <a:fillRect/>
            </a:stretch>
          </p:blipFill>
          <p:spPr bwMode="auto">
            <a:xfrm>
              <a:off x="3058816" y="1196752"/>
              <a:ext cx="5328592" cy="5661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12 CuadroTexto"/>
            <p:cNvSpPr txBox="1"/>
            <p:nvPr/>
          </p:nvSpPr>
          <p:spPr>
            <a:xfrm rot="1441320">
              <a:off x="4951860" y="2192845"/>
              <a:ext cx="27513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>
                  <a:latin typeface="Century Gothic" pitchFamily="34" charset="0"/>
                </a:rPr>
                <a:t>Alguien manda una dirección desconocida  ¿qué haces?</a:t>
              </a:r>
              <a:endParaRPr lang="es-ES" sz="2400" b="1" dirty="0">
                <a:latin typeface="Century Gothic" pitchFamily="34" charset="0"/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 rot="1542883">
              <a:off x="4165434" y="4205301"/>
              <a:ext cx="27933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smtClean="0">
                  <a:solidFill>
                    <a:schemeClr val="accent6">
                      <a:lumMod val="75000"/>
                    </a:schemeClr>
                  </a:solidFill>
                  <a:latin typeface="Century Gothic" pitchFamily="34" charset="0"/>
                </a:rPr>
                <a:t>¿Picas en el enlace o escribes en la barra del navegador?</a:t>
              </a:r>
              <a:endParaRPr lang="es-ES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endParaRPr>
            </a:p>
          </p:txBody>
        </p:sp>
      </p:grpSp>
      <p:sp>
        <p:nvSpPr>
          <p:cNvPr id="12" name="11 CuadroTexto"/>
          <p:cNvSpPr txBox="1"/>
          <p:nvPr/>
        </p:nvSpPr>
        <p:spPr>
          <a:xfrm rot="21094850">
            <a:off x="3059371" y="583338"/>
            <a:ext cx="4702405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¿Haces clic en cualquier enlace?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059832" y="404664"/>
            <a:ext cx="5040560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 ¿Pensamos y buscamos?</a:t>
            </a:r>
            <a:endParaRPr lang="es-ES" sz="2400" b="1" dirty="0">
              <a:latin typeface="Century Gothic" pitchFamily="34" charset="0"/>
            </a:endParaRPr>
          </a:p>
        </p:txBody>
      </p:sp>
      <p:sp>
        <p:nvSpPr>
          <p:cNvPr id="86020" name="AutoShape 4" descr="data:image/jpeg;base64,/9j/4AAQSkZJRgABAQAAAQABAAD/2wCEAAkGBxAPEA4NEBAPEBETDxAQFBEREA8QDxQPFBEWFhQRFRgYKCgiGBsnHBQUIzIiJykrLi4vGB8zODMsNygtLiwBCgoKDg0OGxAQGy0mHyUsLC4sLy8sNy8sNywsLC4sLCwsLCwsLDAsLCwsLCwsLCwsLCwsLCwsLCwsLCwsLCwsLP/AABEIAOEA4QMBEQACEQEDEQH/xAAcAAEAAwADAQEAAAAAAAAAAAAABQYHAQMECAL/xAA8EAACAgEBBQUGAwYFBQAAAAAAAQIDBBEFBhIhMRNBYXGBByJRkaGxFDJSM0JicnOzFSMlQ5I1U8HC8P/EABsBAQACAwEBAAAAAAAAAAAAAAAEBQIDBgEH/8QAMxEBAAIBAgQDBQgCAwEAAAAAAAECAwQRBRIhMRNBURRhcYGRIjIzQqGxwdE04QZS8CP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DYFR2zvzXXZ+GxKpZd75KMPya+fevHp4lnh4ZM08TNblr+v0Rb6nry443l1Qo29euKVuJiJ/uKHaTXn1+57OTQU6Vpa3vmdjkz272iPk6cjD3gpXHDJxsnT9zhjXJ+XEtPqjOmXh952tSa/Cd3k0zx2tujcX2lW0zdObjOE4/mik67F4pS5S+aRJtwbHlrz6e+8NUau9Z2vC87B27j59XbY8+OKfDJNOMoz014ZJ9HzRTajT5NPfkyR1TaZK3jeEmaGYAAAAAAAAAAAAEftjBndDhjkW0JJt9moay8NWtV6GvJTmjvs1Zac9e8x8GU7JzrsnMw8Wd1qhZY1PhsnFuMYSlpqny14Sq09rXyREzLn9Fa2TNFbTO3xbJCKSSXRLReSLh0r9HoAAAAAAAAZ17SN6JQbwaG9eUZ8PWU5dK181r5pfEv8AhOhrt4+Tt5f2r9VmmZ8Oqxbl7tRwaE5JSyLEpW2d/E/3F8IorNdrLanJM+Udo9yVhxRjrtCxohtzgCq787p/4msaC7Ovgs1nc03cqtOdcNPi3rz6aInaLW20s2mOu8dvLf1lpy4oybbp7Y+y6cOmGPRBQhFdO9vvlJ97fxImTLfJabXneW2tYrG0PaYPQAAAAAONTzmgcnoAAAAD82/ll5P7Hk9nlu0sT3Sf+p7P/qWf2ZlNpPxYc1w3/I+rbS6dM5AAAAAAAA6sq5VwnY+kISm/KK1/8Hta81orHm8mdo3Yhu5J5e1cN2c+K+V0te+SjKz7pHZ66PA0Vq19IhT6f7eaJluhxa5AAAABBbz7xQwoclx2taxj3LuTfr0XeacuXk6R3T9DoZ1EzMztWO8o/F3eycqKtzsq+Lktewpkq4wT/dk11f8A9zPIxzbreWy+tx4p5dPSNo85jeZRO8WwcrZ8JZeHk5E4Q96yuc+KcYd84vpJLvTXTXyMb45r1rKbo9bh1FvC1FK9e0xGz3blb6LLksW/hV3C3Ca5RsS6rTuklz8efwM8WXm6S08T4TOnjxMf3fP3f6XK2xRTk+SS1MsmSuOs2t2hTVrNp2hBrIty5yrrl2VcdOKS5y1fSK8fovEqcV8uutM7zWkeneUy9a4IjpvZ3T2BHT3bblL9TlGS18Vp9tDfk4VgtHTeJ9d5YV1d4nrtMIynad2NZKqz3uHrFvVOL6Si2Uvtmp4fm8PJPNX+PcnTp8eopz16LPj3RsjGcXrFrVHU4stctIvXtKpvSaWms91V2xvNbPJjs7AUHc3JStn70K1H8zS79PvyLfFoq0w+Pn328ojzQrZptfkx/OXTtPdzafZuyradttqWvZyjGquT/TFw04fXUyw6zTc218URH1n9S+HJtvF53UfZG3sjJyIYt+bl4jnLs1NScuG7XRQmm+Wr5eDLrU6XHixeLix1tt17eSHjvabctrTDW9mbO/DUuvtbr3o27LrHObenj0Xgjk82TxJmdoj4Rss4ry12Y/ue/wDVNn/1LP7Myj0n4rnuG/5H1bbk3xrhKyb0jFat+BcTMRG8unpS17RWveVPxcjJ2rZZwWzxsWuXA3XorZy68PF5aa93Mj1m2Xr2hb5qYtDEV5YteY369o+T8bb3QnTXO/EyMjtIRc3CdnFxpLVpNaOMvoe3w7RvWWWl4nFrxTPWs1n3dnm3B32eTb+BvlxTcXKqx6KUuFayrl8Xpq0/gmMN5npZs4twymGPFxdvOP5aCSFAAAAHj2zW542TBdZUWxXm4NI2YZiuSsz6x+7G8b1mGEbnZqqz8G6T0StjF+Csi4f+x3HEsfiaW8R6b/TqptPblyRL6DODXYAAAcAZBmbR/E7TpcucXnwjp3cEbFGK+SRXxPNl3n1dl4Hg8PmK9+X9+rX0WDjXE4ppxa1TTTT6NPqgRO3V89bUUtnZtig2njZTlD48EZcUV/xaXqQpjlu7/HaNTo45vzV/9+rbNu5X+XVp0n7/AKJJr7ldxzNNcdaR5z+zj9Fj3vM+jjdH9hJ97usb8+SX00JXB9vZY+M/uw1340/CE4WiGre9+P8Asbl1UnW/5Wm19U/mc9/yDFE465PSdlpwy/2pp83k3dz5LGzlHnKqMpw83CTS+cfqSP8Ajk89OS3bmj9WHFqctotHnCl+y/NT2iuJ6uzGsim+vFrGX1SkfRuN4dtNHL2iXMaK3/06+bYjklswn2o4qo2jkOHLtI13LTr2klo2vFyjr6nZ8Iyc2jjm8t4+Sp1NdsvRt9bk6k5fm7Na/wA3DzOMvtvOy0n7rE9zP+qbP/qWf2ZlPpPxXO8O/wAj6tG9o+Y68eqC/wBy3R+UYt6fPT5E/VTtXZ33A8MXzzM+UI7c3bPYbPgq8fIyLHbe3GqtuOrtlpxTfJctD3DbbHG0MuJ4IvrLc1orHTv8PR7L9n7U2gnG62OBRJaOunSd8ovulPu9DPlvPdHjPpdP+FXnt627fKP7SO7+5mDgNTppTtX+9Y3OzmtHo3+X00M4rEImfWZs/wB+3y8liMkYAAAOGB8+757Ilg5t1GjUJSdtUu51yeqSfxi9V6L4ndcO1MajBEz3jpP/AL3qbPiml2vbibxxz8aPE129aULY9+vdYvCWmvnqu45XiOjnTZZj8s9Y/r5LHT5oyV9/mspXpCM25syzKgq45V+NHnxdjwKcl8OJptemhuw5Yx25uWJ+LC9OaNt9mb79bCWyqKbqsjKtlPIVTVtmq4XVOWq0056xRf8ADdTOryzS9Y2iN+ke9C1GKMdd4mfq9Psch288zLslOU65QrhrOTjGMoty0XTXpzNPHJ5JrjrG0bbs9HHSZlVt4654effDmpV5Hb168tYyn2kGvDu9GcjavJfd9K0eSuq0kR6xtP02/wBty2dmwyKqsit6wshGcfKS108ydE7xu4bLjtivNLd4nZ6T1rYNvhjPM21di1e87cmuvl3KNcFZL04ZfIjTG93Y4c3s/DazbvtP6zOzV966XCmqyPSpqL8INJa/NIreOaecmGLx+Vz3D8keJNZ83Xufkr/Nq16vtI+PJKX2Ro4FqI5bYZ794bOJYpiYv8lmOiVaC3wtUcda/rT+SZScdtHs8V9ZhYcMrM5uno8O4GK+wtvkv21nup99cVon6tyN/CcE4sG8+fU4lli+Xljy6KLvFufmbOyll4UJ20xs7Wt1x47Knrr2coLm492q7up32m4ng1GHwtRO07be74udyaa9Lc2NcMT2hVdkpZGPkUW8OrrlDhTa6uLlpy9CrnhN5vtitFq+u/7t3tcRH24mJRWwdgT2tl/41lxUaeKMqKevFGH5JS/h1WvizdqtVGlxeyYZ6/mn3z3iDFjnJbxb/Jo9v5Zfyv7FFKXbtLDdzH/qmz/6ln9mZUaT8VznDv8AIaJ7UcOU8Htopt0Wxsen/bacZP04k/Qss9earvOCZ4x6nafzRsgPZXt2MJ2YU5aK2XaVNvl2miUoeqSa8ma9Pbb7MrHj2jm0Rnr5dJ/if4aeSnLOQAAAAAAQO9+7FO0qeys9yyLcqrUtZQk+vnF8tV4eBL0esvpr81e3nDVlxRkjaWO34e0tiXq2UJw4W1G+tOdE496b+D/TLR/c6iup0uux8lp+U91dOLJitzQvuwvariWxSyVKmenOUU51Px0XvLy0fmU+o4HmrO+KeaP1Sqays/ejZYlvvszTi/G0JeMmn8mtSDPDtVE7ckt3tGP/ALKF7TN58faNVGLg9rlWQyFY3XTY4JKucdOmres13adS14XgtpLzkzTFY2279e6PnvGSNqdU17G9k5ONTlvJosp7S2uUFNJOUVBpvTqvUicX1GPNkrOOd9obtPSaV6pzfbc+vaUIyUuyyK0+zt01TX6Jrvj9ilvTmW2h199Lbp1ie8Klu5lbW2PxY1+DbkY/E2nQ1Zwt83KDXc33NIwrzU6bLTV20eu+3F+W/vjp80/lb05+RB14OzcmFkuXa5ShVXD+LTX3jLmtPaECul02Od8uWJj0r5u3cfcqOA55V81dl2a8VnPhgpPWUY6/F9X3ntaRDXrtfbUztHSsdoW62uM4yhJKUZJpp9Gn1RlasWjaUGJmJ3hS8nd/KxLO1xP82tPVQ4krYeHPlJfUoM/CsmPJ4unnrC2prseWnJmj5penb92mksLJ4/goPh18+4m01Wq22thnf3TGyJbT4d965I2eS/Y+Rn2RnlLsaI9KVJOcl8G1yS+vka66LJnyRl1O3TtWGz2qmGk0w957zP8AC0VVqMVGKUYxSSS5JJdEWyv7vJtHa2PjLW+6qr+eaT9F1ZuxYMmWdqVmWFsla/elkntN2zi5ltF+LdK5xrlVOMarlFR14lJSaSfVp+h03CKZNNW1M0RG87x1hX6qYyTE06/JI+z/AH9hTXVhZLSqjpCu79Ee6Nn8P8Xd38uZq4nwqbzObF384/r+nun1PLHJf6tPzrJqqyVUO1nwScIKUY8UtOS1fJeZzFt9lhbea9GP7H3Y2xjZVGWsKEnVJyUe3pWusXFrXXlybK/Hpr0tFlTg0OXFfnju1bZVt99U/wAXjRoctY9l2sb+KDWj4tElz+HMn1mZj7ULbHa/eeksu3m9n2Xi2StwYvIocuJVqWl9XektfzJdzXP7mm+Hzh1Wj41Sa8mf/UvXsnfTbFaVNmz772uSc6LoT9ZJaM9rN48mnPpOHXnmrk5f1XPYFu08iUbsuFWHSuaoh7905fxy6Rj4Lmba8091VqPZqRy4d7T6z2+ULMZIQAAAAAHEoppppNPufNAQ+Vups+18VmHjSfx7KCf0N9dTmr2tP1YTSs94cY+6ez63rDCxk/6UX9xbU5rd7z9SMdY7QlaMeFa0hCEF8IxUV9DTMzPdm7TwAAAAAAAAAFY393ieDRFQeltrlGL/AExitZyXjzivUseGaP2nL17R3RtTm8OvTvKB3A3bqyqltTMXb2Wym4Rs1lGEIycdWn1k2n1JPE9Xal5wYvs1jp06MNNhjl57dZloFdEIrSMIRXwUUkUszMymMt9p25dVNc9pY0VWlKPbVR5QanJR7SC7nxNarpz18+j4PxG83jBfr6SgarBERzQtPsrzZ3bMoc224SspTfVwhLSPyXL0K7i2OtNVaK+fX6pGmmZxxutxWt4AAAAAAAAAAAAAAAAAAAAAAAAAAFI9qm79uXj1XURc7ceU5dmvzTqmlxqPxl7sXp4MtuEayunyzF+1kXVYpyV3jvCr+zrfyrFr/A5XFCEZy4J6NuHE9ZVzj16tvXx0LHifDLZ7eNh6794/mGjBqPDjku0WO9mz3Hi/G42njbBP5PmUU6HUxO3hz9EyM+P/ALQqO9u3v8Wg9lbMi7+0nDtsjRqiuEZKX5n15pennyn6XD7Fbx8/SY7V85n+GnJfxfsU+crtu5siGDjU4kHqq46OT6ym3rKT822VefNbNkm9u8pNKxWNoSRqZAAAAAAAAAAAAAAAAAAAAAAAAAAAcaARO1N2cHKfHfi02S/W4JT/AOS0Zvx6nNi+5aY+bCcdbd4eGrcHZUXqsOp/zOc18pPQ224hqZjabz9WMYcceUJ/FxK6oqFUIVxXSMIqMfkiJMzad5lt2dx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43" name="42 Grupo"/>
          <p:cNvGrpSpPr/>
          <p:nvPr/>
        </p:nvGrpSpPr>
        <p:grpSpPr>
          <a:xfrm>
            <a:off x="3419872" y="1268760"/>
            <a:ext cx="3523722" cy="369332"/>
            <a:chOff x="3563888" y="4509120"/>
            <a:chExt cx="3523722" cy="369332"/>
          </a:xfrm>
        </p:grpSpPr>
        <p:sp>
          <p:nvSpPr>
            <p:cNvPr id="45" name="44 Elipse"/>
            <p:cNvSpPr/>
            <p:nvPr/>
          </p:nvSpPr>
          <p:spPr>
            <a:xfrm>
              <a:off x="3635896" y="4509120"/>
              <a:ext cx="360040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563888" y="4509120"/>
              <a:ext cx="3523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¿Cómo escribo la búsqueda?</a:t>
              </a:r>
              <a:endParaRPr lang="es-ES" dirty="0">
                <a:latin typeface="Century Gothic" pitchFamily="34" charset="0"/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2627784" y="1988840"/>
            <a:ext cx="6516216" cy="1355204"/>
            <a:chOff x="2627784" y="1988840"/>
            <a:chExt cx="6516216" cy="1355204"/>
          </a:xfrm>
        </p:grpSpPr>
        <p:sp>
          <p:nvSpPr>
            <p:cNvPr id="41" name="40 CuadroTexto"/>
            <p:cNvSpPr txBox="1"/>
            <p:nvPr/>
          </p:nvSpPr>
          <p:spPr>
            <a:xfrm>
              <a:off x="3851919" y="1988840"/>
              <a:ext cx="52920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i="1" dirty="0" smtClean="0"/>
                <a:t>Por ejemplo:</a:t>
              </a:r>
            </a:p>
            <a:p>
              <a:r>
                <a:rPr lang="es-ES" i="1" dirty="0" smtClean="0"/>
                <a:t>Para buscar información sobre los sobre los felinos en extinción en  España .</a:t>
              </a:r>
            </a:p>
            <a:p>
              <a:endParaRPr lang="es-ES" i="1" dirty="0"/>
            </a:p>
          </p:txBody>
        </p:sp>
        <p:pic>
          <p:nvPicPr>
            <p:cNvPr id="880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1920" y="2924944"/>
              <a:ext cx="375285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51 Rectángulo redondeado"/>
            <p:cNvSpPr/>
            <p:nvPr/>
          </p:nvSpPr>
          <p:spPr>
            <a:xfrm>
              <a:off x="2627784" y="2060848"/>
              <a:ext cx="1152128" cy="122413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schemeClr val="bg2">
                      <a:lumMod val="25000"/>
                    </a:schemeClr>
                  </a:solidFill>
                  <a:latin typeface="Century Gothic" pitchFamily="34" charset="0"/>
                </a:rPr>
                <a:t>Palabras sueltas</a:t>
              </a:r>
              <a:endParaRPr lang="es-ES" sz="1400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2627784" y="3429000"/>
            <a:ext cx="5796136" cy="1283196"/>
            <a:chOff x="2627784" y="3429000"/>
            <a:chExt cx="5796136" cy="1283196"/>
          </a:xfrm>
        </p:grpSpPr>
        <p:sp>
          <p:nvSpPr>
            <p:cNvPr id="55" name="54 Rectángulo redondeado"/>
            <p:cNvSpPr/>
            <p:nvPr/>
          </p:nvSpPr>
          <p:spPr>
            <a:xfrm>
              <a:off x="2627784" y="3429000"/>
              <a:ext cx="1152128" cy="122413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 smtClean="0">
                  <a:solidFill>
                    <a:schemeClr val="bg2">
                      <a:lumMod val="25000"/>
                    </a:schemeClr>
                  </a:solidFill>
                  <a:latin typeface="Century Gothic" pitchFamily="34" charset="0"/>
                </a:rPr>
                <a:t>Frases exactas</a:t>
              </a:r>
              <a:endParaRPr lang="es-ES" sz="1400" dirty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56" name="55 Rectángulo"/>
            <p:cNvSpPr/>
            <p:nvPr/>
          </p:nvSpPr>
          <p:spPr>
            <a:xfrm>
              <a:off x="3851920" y="3441774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i="1" dirty="0" smtClean="0"/>
                <a:t>Por ejemplo:</a:t>
              </a:r>
            </a:p>
            <a:p>
              <a:r>
                <a:rPr lang="es-ES" i="1" dirty="0" smtClean="0"/>
                <a:t>Buscar datos sobre la vida de  Miguel de Cervantes.</a:t>
              </a:r>
            </a:p>
          </p:txBody>
        </p:sp>
        <p:pic>
          <p:nvPicPr>
            <p:cNvPr id="880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23928" y="4293096"/>
              <a:ext cx="3752850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" name="57 Rectángulo redondeado"/>
          <p:cNvSpPr/>
          <p:nvPr/>
        </p:nvSpPr>
        <p:spPr>
          <a:xfrm>
            <a:off x="2627784" y="4869160"/>
            <a:ext cx="1152128" cy="122413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Excluir palabras</a:t>
            </a:r>
            <a:endParaRPr lang="es-ES" sz="1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9" name="58 Rectángulo"/>
          <p:cNvSpPr/>
          <p:nvPr/>
        </p:nvSpPr>
        <p:spPr>
          <a:xfrm>
            <a:off x="3851920" y="47971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 smtClean="0"/>
              <a:t>Por ejemplo:</a:t>
            </a:r>
          </a:p>
          <a:p>
            <a:r>
              <a:rPr lang="es-ES" i="1" dirty="0" smtClean="0"/>
              <a:t>Buscar información sobre Castilla y León que sea de geografía pero que no tenga historia.</a:t>
            </a:r>
          </a:p>
        </p:txBody>
      </p:sp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5661248"/>
            <a:ext cx="37528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059832" y="404664"/>
            <a:ext cx="5040560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 ¿Pensamos y buscamos?</a:t>
            </a:r>
            <a:endParaRPr lang="es-ES" sz="2400" b="1" dirty="0">
              <a:latin typeface="Century Gothic" pitchFamily="34" charset="0"/>
            </a:endParaRPr>
          </a:p>
        </p:txBody>
      </p:sp>
      <p:sp>
        <p:nvSpPr>
          <p:cNvPr id="86020" name="AutoShape 4" descr="data:image/jpeg;base64,/9j/4AAQSkZJRgABAQAAAQABAAD/2wCEAAkGBxAPEA4NEBAPEBETDxAQFBEREA8QDxQPFBEWFhQRFRgYKCgiGBsnHBQUIzIiJykrLi4vGB8zODMsNygtLiwBCgoKDg0OGxAQGy0mHyUsLC4sLy8sNy8sNywsLC4sLCwsLCwsLDAsLCwsLCwsLCwsLCwsLCwsLCwsLCwsLCwsLP/AABEIAOEA4QMBEQACEQEDEQH/xAAcAAEAAwADAQEAAAAAAAAAAAAABQYHAQMECAL/xAA8EAACAgEBBQUGAwYFBQAAAAAAAQIDBBEFBhIhMRNBYXGBByJRkaGxFDJSM0JicnOzFSMlQ5I1U8HC8P/EABsBAQACAwEBAAAAAAAAAAAAAAAEBQIDBgEH/8QAMxEBAAIBAgQDBQgCAwEAAAAAAAECAwQRBRIhMRNBURRhcYGRIjIzQqGxwdE04QZS8CP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DYFR2zvzXXZ+GxKpZd75KMPya+fevHp4lnh4ZM08TNblr+v0Rb6nry443l1Qo29euKVuJiJ/uKHaTXn1+57OTQU6Vpa3vmdjkz272iPk6cjD3gpXHDJxsnT9zhjXJ+XEtPqjOmXh952tSa/Cd3k0zx2tujcX2lW0zdObjOE4/mik67F4pS5S+aRJtwbHlrz6e+8NUau9Z2vC87B27j59XbY8+OKfDJNOMoz014ZJ9HzRTajT5NPfkyR1TaZK3jeEmaGYAAAAAAAAAAAAEftjBndDhjkW0JJt9moay8NWtV6GvJTmjvs1Zac9e8x8GU7JzrsnMw8Wd1qhZY1PhsnFuMYSlpqny14Sq09rXyREzLn9Fa2TNFbTO3xbJCKSSXRLReSLh0r9HoAAAAAAAAZ17SN6JQbwaG9eUZ8PWU5dK181r5pfEv8AhOhrt4+Tt5f2r9VmmZ8Oqxbl7tRwaE5JSyLEpW2d/E/3F8IorNdrLanJM+Udo9yVhxRjrtCxohtzgCq787p/4msaC7Ovgs1nc03cqtOdcNPi3rz6aInaLW20s2mOu8dvLf1lpy4oybbp7Y+y6cOmGPRBQhFdO9vvlJ97fxImTLfJabXneW2tYrG0PaYPQAAAAAONTzmgcnoAAAAD82/ll5P7Hk9nlu0sT3Sf+p7P/qWf2ZlNpPxYc1w3/I+rbS6dM5AAAAAAAA6sq5VwnY+kISm/KK1/8Hta81orHm8mdo3Yhu5J5e1cN2c+K+V0te+SjKz7pHZ66PA0Vq19IhT6f7eaJluhxa5AAAABBbz7xQwoclx2taxj3LuTfr0XeacuXk6R3T9DoZ1EzMztWO8o/F3eycqKtzsq+Lktewpkq4wT/dk11f8A9zPIxzbreWy+tx4p5dPSNo85jeZRO8WwcrZ8JZeHk5E4Q96yuc+KcYd84vpJLvTXTXyMb45r1rKbo9bh1FvC1FK9e0xGz3blb6LLksW/hV3C3Ca5RsS6rTuklz8efwM8WXm6S08T4TOnjxMf3fP3f6XK2xRTk+SS1MsmSuOs2t2hTVrNp2hBrIty5yrrl2VcdOKS5y1fSK8fovEqcV8uutM7zWkeneUy9a4IjpvZ3T2BHT3bblL9TlGS18Vp9tDfk4VgtHTeJ9d5YV1d4nrtMIynad2NZKqz3uHrFvVOL6Si2Uvtmp4fm8PJPNX+PcnTp8eopz16LPj3RsjGcXrFrVHU4stctIvXtKpvSaWms91V2xvNbPJjs7AUHc3JStn70K1H8zS79PvyLfFoq0w+Pn328ojzQrZptfkx/OXTtPdzafZuyradttqWvZyjGquT/TFw04fXUyw6zTc218URH1n9S+HJtvF53UfZG3sjJyIYt+bl4jnLs1NScuG7XRQmm+Wr5eDLrU6XHixeLix1tt17eSHjvabctrTDW9mbO/DUuvtbr3o27LrHObenj0Xgjk82TxJmdoj4Rss4ry12Y/ue/wDVNn/1LP7Myj0n4rnuG/5H1bbk3xrhKyb0jFat+BcTMRG8unpS17RWveVPxcjJ2rZZwWzxsWuXA3XorZy68PF5aa93Mj1m2Xr2hb5qYtDEV5YteY369o+T8bb3QnTXO/EyMjtIRc3CdnFxpLVpNaOMvoe3w7RvWWWl4nFrxTPWs1n3dnm3B32eTb+BvlxTcXKqx6KUuFayrl8Xpq0/gmMN5npZs4twymGPFxdvOP5aCSFAAAAHj2zW542TBdZUWxXm4NI2YZiuSsz6x+7G8b1mGEbnZqqz8G6T0StjF+Csi4f+x3HEsfiaW8R6b/TqptPblyRL6DODXYAAAcAZBmbR/E7TpcucXnwjp3cEbFGK+SRXxPNl3n1dl4Hg8PmK9+X9+rX0WDjXE4ppxa1TTTT6NPqgRO3V89bUUtnZtig2njZTlD48EZcUV/xaXqQpjlu7/HaNTo45vzV/9+rbNu5X+XVp0n7/AKJJr7ldxzNNcdaR5z+zj9Fj3vM+jjdH9hJ97usb8+SX00JXB9vZY+M/uw1340/CE4WiGre9+P8Asbl1UnW/5Wm19U/mc9/yDFE465PSdlpwy/2pp83k3dz5LGzlHnKqMpw83CTS+cfqSP8Ajk89OS3bmj9WHFqctotHnCl+y/NT2iuJ6uzGsim+vFrGX1SkfRuN4dtNHL2iXMaK3/06+bYjklswn2o4qo2jkOHLtI13LTr2klo2vFyjr6nZ8Iyc2jjm8t4+Sp1NdsvRt9bk6k5fm7Na/wA3DzOMvtvOy0n7rE9zP+qbP/qWf2ZlPpPxXO8O/wAj6tG9o+Y68eqC/wBy3R+UYt6fPT5E/VTtXZ33A8MXzzM+UI7c3bPYbPgq8fIyLHbe3GqtuOrtlpxTfJctD3DbbHG0MuJ4IvrLc1orHTv8PR7L9n7U2gnG62OBRJaOunSd8ovulPu9DPlvPdHjPpdP+FXnt627fKP7SO7+5mDgNTppTtX+9Y3OzmtHo3+X00M4rEImfWZs/wB+3y8liMkYAAAOGB8+757Ilg5t1GjUJSdtUu51yeqSfxi9V6L4ndcO1MajBEz3jpP/AL3qbPiml2vbibxxz8aPE129aULY9+vdYvCWmvnqu45XiOjnTZZj8s9Y/r5LHT5oyV9/mspXpCM25syzKgq45V+NHnxdjwKcl8OJptemhuw5Yx25uWJ+LC9OaNt9mb79bCWyqKbqsjKtlPIVTVtmq4XVOWq0056xRf8ADdTOryzS9Y2iN+ke9C1GKMdd4mfq9Psch288zLslOU65QrhrOTjGMoty0XTXpzNPHJ5JrjrG0bbs9HHSZlVt4654effDmpV5Hb168tYyn2kGvDu9GcjavJfd9K0eSuq0kR6xtP02/wBty2dmwyKqsit6wshGcfKS108ydE7xu4bLjtivNLd4nZ6T1rYNvhjPM21di1e87cmuvl3KNcFZL04ZfIjTG93Y4c3s/DazbvtP6zOzV966XCmqyPSpqL8INJa/NIreOaecmGLx+Vz3D8keJNZ83Xufkr/Nq16vtI+PJKX2Ro4FqI5bYZ794bOJYpiYv8lmOiVaC3wtUcda/rT+SZScdtHs8V9ZhYcMrM5uno8O4GK+wtvkv21nup99cVon6tyN/CcE4sG8+fU4lli+Xljy6KLvFufmbOyll4UJ20xs7Wt1x47Knrr2coLm492q7up32m4ng1GHwtRO07be74udyaa9Lc2NcMT2hVdkpZGPkUW8OrrlDhTa6uLlpy9CrnhN5vtitFq+u/7t3tcRH24mJRWwdgT2tl/41lxUaeKMqKevFGH5JS/h1WvizdqtVGlxeyYZ6/mn3z3iDFjnJbxb/Jo9v5Zfyv7FFKXbtLDdzH/qmz/6ln9mZUaT8VznDv8AIaJ7UcOU8Htopt0Wxsen/bacZP04k/Qss9earvOCZ4x6nafzRsgPZXt2MJ2YU5aK2XaVNvl2miUoeqSa8ma9Pbb7MrHj2jm0Rnr5dJ/if4aeSnLOQAAAAAAQO9+7FO0qeys9yyLcqrUtZQk+vnF8tV4eBL0esvpr81e3nDVlxRkjaWO34e0tiXq2UJw4W1G+tOdE496b+D/TLR/c6iup0uux8lp+U91dOLJitzQvuwvariWxSyVKmenOUU51Px0XvLy0fmU+o4HmrO+KeaP1Sqays/ejZYlvvszTi/G0JeMmn8mtSDPDtVE7ckt3tGP/ALKF7TN58faNVGLg9rlWQyFY3XTY4JKucdOmres13adS14XgtpLzkzTFY2279e6PnvGSNqdU17G9k5ONTlvJosp7S2uUFNJOUVBpvTqvUicX1GPNkrOOd9obtPSaV6pzfbc+vaUIyUuyyK0+zt01TX6Jrvj9ilvTmW2h199Lbp1ie8Klu5lbW2PxY1+DbkY/E2nQ1Zwt83KDXc33NIwrzU6bLTV20eu+3F+W/vjp80/lb05+RB14OzcmFkuXa5ShVXD+LTX3jLmtPaECul02Od8uWJj0r5u3cfcqOA55V81dl2a8VnPhgpPWUY6/F9X3ntaRDXrtfbUztHSsdoW62uM4yhJKUZJpp9Gn1RlasWjaUGJmJ3hS8nd/KxLO1xP82tPVQ4krYeHPlJfUoM/CsmPJ4unnrC2prseWnJmj5penb92mksLJ4/goPh18+4m01Wq22thnf3TGyJbT4d965I2eS/Y+Rn2RnlLsaI9KVJOcl8G1yS+vka66LJnyRl1O3TtWGz2qmGk0w957zP8AC0VVqMVGKUYxSSS5JJdEWyv7vJtHa2PjLW+6qr+eaT9F1ZuxYMmWdqVmWFsla/elkntN2zi5ltF+LdK5xrlVOMarlFR14lJSaSfVp+h03CKZNNW1M0RG87x1hX6qYyTE06/JI+z/AH9hTXVhZLSqjpCu79Ee6Nn8P8Xd38uZq4nwqbzObF384/r+nun1PLHJf6tPzrJqqyVUO1nwScIKUY8UtOS1fJeZzFt9lhbea9GP7H3Y2xjZVGWsKEnVJyUe3pWusXFrXXlybK/Hpr0tFlTg0OXFfnju1bZVt99U/wAXjRoctY9l2sb+KDWj4tElz+HMn1mZj7ULbHa/eeksu3m9n2Xi2StwYvIocuJVqWl9XektfzJdzXP7mm+Hzh1Wj41Sa8mf/UvXsnfTbFaVNmz772uSc6LoT9ZJaM9rN48mnPpOHXnmrk5f1XPYFu08iUbsuFWHSuaoh7905fxy6Rj4Lmba8091VqPZqRy4d7T6z2+ULMZIQAAAAAHEoppppNPufNAQ+Vups+18VmHjSfx7KCf0N9dTmr2tP1YTSs94cY+6ez63rDCxk/6UX9xbU5rd7z9SMdY7QlaMeFa0hCEF8IxUV9DTMzPdm7TwAAAAAAAAAFY393ieDRFQeltrlGL/AExitZyXjzivUseGaP2nL17R3RtTm8OvTvKB3A3bqyqltTMXb2Wym4Rs1lGEIycdWn1k2n1JPE9Xal5wYvs1jp06MNNhjl57dZloFdEIrSMIRXwUUkUszMymMt9p25dVNc9pY0VWlKPbVR5QanJR7SC7nxNarpz18+j4PxG83jBfr6SgarBERzQtPsrzZ3bMoc224SspTfVwhLSPyXL0K7i2OtNVaK+fX6pGmmZxxutxWt4AAAAAAAAAAAAAAAAAAAAAAAAAAFI9qm79uXj1XURc7ceU5dmvzTqmlxqPxl7sXp4MtuEayunyzF+1kXVYpyV3jvCr+zrfyrFr/A5XFCEZy4J6NuHE9ZVzj16tvXx0LHifDLZ7eNh6794/mGjBqPDjku0WO9mz3Hi/G42njbBP5PmUU6HUxO3hz9EyM+P/ALQqO9u3v8Wg9lbMi7+0nDtsjRqiuEZKX5n15pennyn6XD7Fbx8/SY7V85n+GnJfxfsU+crtu5siGDjU4kHqq46OT6ym3rKT822VefNbNkm9u8pNKxWNoSRqZAAAAAAAAAAAAAAAAAAAAAAAAAAAcaARO1N2cHKfHfi02S/W4JT/AOS0Zvx6nNi+5aY+bCcdbd4eGrcHZUXqsOp/zOc18pPQ224hqZjabz9WMYcceUJ/FxK6oqFUIVxXSMIqMfkiJMzad5lt2dx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" name="40 CuadroTexto"/>
          <p:cNvSpPr txBox="1"/>
          <p:nvPr/>
        </p:nvSpPr>
        <p:spPr>
          <a:xfrm>
            <a:off x="3851919" y="1988840"/>
            <a:ext cx="529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Por ejemplo:</a:t>
            </a:r>
          </a:p>
          <a:p>
            <a:r>
              <a:rPr lang="es-ES" i="1" dirty="0" smtClean="0"/>
              <a:t>Buscaremos escritores españoles nacidos entre 1900 y</a:t>
            </a:r>
          </a:p>
          <a:p>
            <a:r>
              <a:rPr lang="es-ES" i="1" dirty="0" smtClean="0"/>
              <a:t>1920</a:t>
            </a:r>
          </a:p>
          <a:p>
            <a:endParaRPr lang="es-ES" i="1" dirty="0"/>
          </a:p>
        </p:txBody>
      </p:sp>
      <p:grpSp>
        <p:nvGrpSpPr>
          <p:cNvPr id="2" name="42 Grupo"/>
          <p:cNvGrpSpPr/>
          <p:nvPr/>
        </p:nvGrpSpPr>
        <p:grpSpPr>
          <a:xfrm>
            <a:off x="3419872" y="1268760"/>
            <a:ext cx="3785011" cy="369332"/>
            <a:chOff x="3563888" y="4509120"/>
            <a:chExt cx="3785011" cy="369332"/>
          </a:xfrm>
        </p:grpSpPr>
        <p:sp>
          <p:nvSpPr>
            <p:cNvPr id="45" name="44 Elipse"/>
            <p:cNvSpPr/>
            <p:nvPr/>
          </p:nvSpPr>
          <p:spPr>
            <a:xfrm>
              <a:off x="3635896" y="4509120"/>
              <a:ext cx="360040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563888" y="4509120"/>
              <a:ext cx="3785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¿Cómo lo escribo la búsqueda?</a:t>
              </a:r>
              <a:endParaRPr lang="es-ES" dirty="0">
                <a:latin typeface="Century Gothic" pitchFamily="34" charset="0"/>
              </a:endParaRPr>
            </a:p>
          </p:txBody>
        </p:sp>
      </p:grpSp>
      <p:sp>
        <p:nvSpPr>
          <p:cNvPr id="52" name="51 Rectángulo redondeado"/>
          <p:cNvSpPr/>
          <p:nvPr/>
        </p:nvSpPr>
        <p:spPr>
          <a:xfrm>
            <a:off x="2627784" y="2060848"/>
            <a:ext cx="1152128" cy="122413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Buscar entre fechas</a:t>
            </a:r>
            <a:endParaRPr lang="es-ES" sz="1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5" name="54 Rectángulo redondeado"/>
          <p:cNvSpPr/>
          <p:nvPr/>
        </p:nvSpPr>
        <p:spPr>
          <a:xfrm>
            <a:off x="2627784" y="3429000"/>
            <a:ext cx="1152128" cy="122413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Buscar  un solo tipo de archivo</a:t>
            </a:r>
            <a:endParaRPr lang="es-ES" sz="1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3851920" y="34417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 smtClean="0"/>
              <a:t>Por ejemplo:</a:t>
            </a:r>
          </a:p>
          <a:p>
            <a:r>
              <a:rPr lang="es-ES" i="1" dirty="0" smtClean="0"/>
              <a:t>Buscar animaciones en flash sobre electricidad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865884"/>
            <a:ext cx="37528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5494" y="4090020"/>
            <a:ext cx="37528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Rectángulo"/>
          <p:cNvSpPr/>
          <p:nvPr/>
        </p:nvSpPr>
        <p:spPr>
          <a:xfrm>
            <a:off x="3923928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 smtClean="0"/>
              <a:t>Por ejemplo:</a:t>
            </a:r>
          </a:p>
          <a:p>
            <a:r>
              <a:rPr lang="es-ES" i="1" dirty="0" smtClean="0"/>
              <a:t>Buscar presentaciones sobre electricidad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5157192"/>
            <a:ext cx="37528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Rectángulo redondeado"/>
          <p:cNvSpPr/>
          <p:nvPr/>
        </p:nvSpPr>
        <p:spPr>
          <a:xfrm>
            <a:off x="2627784" y="5517232"/>
            <a:ext cx="1152128" cy="122413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Buscar que cumpla  varias opciones</a:t>
            </a:r>
            <a:endParaRPr lang="es-ES" sz="1400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3923928" y="5589240"/>
            <a:ext cx="5220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smtClean="0"/>
              <a:t>Por ejemplo:</a:t>
            </a:r>
          </a:p>
          <a:p>
            <a:r>
              <a:rPr lang="es-ES" i="1" dirty="0" smtClean="0"/>
              <a:t>Ríos que pasan por la provincia de Burgos y Vizcaya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6237312"/>
            <a:ext cx="37528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2" grpId="0" animBg="1"/>
      <p:bldP spid="55" grpId="0" animBg="1"/>
      <p:bldP spid="56" grpId="0"/>
      <p:bldP spid="19" grpId="0"/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059832" y="404664"/>
            <a:ext cx="5040560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 ¿Pensamos y buscamos?</a:t>
            </a:r>
            <a:endParaRPr lang="es-ES" sz="2400" b="1" dirty="0">
              <a:latin typeface="Century Gothic" pitchFamily="34" charset="0"/>
            </a:endParaRPr>
          </a:p>
        </p:txBody>
      </p:sp>
      <p:sp>
        <p:nvSpPr>
          <p:cNvPr id="86020" name="AutoShape 4" descr="data:image/jpeg;base64,/9j/4AAQSkZJRgABAQAAAQABAAD/2wCEAAkGBxAPEA4NEBAPEBETDxAQFBEREA8QDxQPFBEWFhQRFRgYKCgiGBsnHBQUIzIiJykrLi4vGB8zODMsNygtLiwBCgoKDg0OGxAQGy0mHyUsLC4sLy8sNy8sNywsLC4sLCwsLCwsLDAsLCwsLCwsLCwsLCwsLCwsLCwsLCwsLCwsLP/AABEIAOEA4QMBEQACEQEDEQH/xAAcAAEAAwADAQEAAAAAAAAAAAAABQYHAQMECAL/xAA8EAACAgEBBQUGAwYFBQAAAAAAAQIDBBEFBhIhMRNBYXGBByJRkaGxFDJSM0JicnOzFSMlQ5I1U8HC8P/EABsBAQACAwEBAAAAAAAAAAAAAAAEBQIDBgEH/8QAMxEBAAIBAgQDBQgCAwEAAAAAAAECAwQRBRIhMRNBURRhcYGRIjIzQqGxwdE04QZS8CP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DYFR2zvzXXZ+GxKpZd75KMPya+fevHp4lnh4ZM08TNblr+v0Rb6nry443l1Qo29euKVuJiJ/uKHaTXn1+57OTQU6Vpa3vmdjkz272iPk6cjD3gpXHDJxsnT9zhjXJ+XEtPqjOmXh952tSa/Cd3k0zx2tujcX2lW0zdObjOE4/mik67F4pS5S+aRJtwbHlrz6e+8NUau9Z2vC87B27j59XbY8+OKfDJNOMoz014ZJ9HzRTajT5NPfkyR1TaZK3jeEmaGYAAAAAAAAAAAAEftjBndDhjkW0JJt9moay8NWtV6GvJTmjvs1Zac9e8x8GU7JzrsnMw8Wd1qhZY1PhsnFuMYSlpqny14Sq09rXyREzLn9Fa2TNFbTO3xbJCKSSXRLReSLh0r9HoAAAAAAAAZ17SN6JQbwaG9eUZ8PWU5dK181r5pfEv8AhOhrt4+Tt5f2r9VmmZ8Oqxbl7tRwaE5JSyLEpW2d/E/3F8IorNdrLanJM+Udo9yVhxRjrtCxohtzgCq787p/4msaC7Ovgs1nc03cqtOdcNPi3rz6aInaLW20s2mOu8dvLf1lpy4oybbp7Y+y6cOmGPRBQhFdO9vvlJ97fxImTLfJabXneW2tYrG0PaYPQAAAAAONTzmgcnoAAAAD82/ll5P7Hk9nlu0sT3Sf+p7P/qWf2ZlNpPxYc1w3/I+rbS6dM5AAAAAAAA6sq5VwnY+kISm/KK1/8Hta81orHm8mdo3Yhu5J5e1cN2c+K+V0te+SjKz7pHZ66PA0Vq19IhT6f7eaJluhxa5AAAABBbz7xQwoclx2taxj3LuTfr0XeacuXk6R3T9DoZ1EzMztWO8o/F3eycqKtzsq+Lktewpkq4wT/dk11f8A9zPIxzbreWy+tx4p5dPSNo85jeZRO8WwcrZ8JZeHk5E4Q96yuc+KcYd84vpJLvTXTXyMb45r1rKbo9bh1FvC1FK9e0xGz3blb6LLksW/hV3C3Ca5RsS6rTuklz8efwM8WXm6S08T4TOnjxMf3fP3f6XK2xRTk+SS1MsmSuOs2t2hTVrNp2hBrIty5yrrl2VcdOKS5y1fSK8fovEqcV8uutM7zWkeneUy9a4IjpvZ3T2BHT3bblL9TlGS18Vp9tDfk4VgtHTeJ9d5YV1d4nrtMIynad2NZKqz3uHrFvVOL6Si2Uvtmp4fm8PJPNX+PcnTp8eopz16LPj3RsjGcXrFrVHU4stctIvXtKpvSaWms91V2xvNbPJjs7AUHc3JStn70K1H8zS79PvyLfFoq0w+Pn328ojzQrZptfkx/OXTtPdzafZuyradttqWvZyjGquT/TFw04fXUyw6zTc218URH1n9S+HJtvF53UfZG3sjJyIYt+bl4jnLs1NScuG7XRQmm+Wr5eDLrU6XHixeLix1tt17eSHjvabctrTDW9mbO/DUuvtbr3o27LrHObenj0Xgjk82TxJmdoj4Rss4ry12Y/ue/wDVNn/1LP7Myj0n4rnuG/5H1bbk3xrhKyb0jFat+BcTMRG8unpS17RWveVPxcjJ2rZZwWzxsWuXA3XorZy68PF5aa93Mj1m2Xr2hb5qYtDEV5YteY369o+T8bb3QnTXO/EyMjtIRc3CdnFxpLVpNaOMvoe3w7RvWWWl4nFrxTPWs1n3dnm3B32eTb+BvlxTcXKqx6KUuFayrl8Xpq0/gmMN5npZs4twymGPFxdvOP5aCSFAAAAHj2zW542TBdZUWxXm4NI2YZiuSsz6x+7G8b1mGEbnZqqz8G6T0StjF+Csi4f+x3HEsfiaW8R6b/TqptPblyRL6DODXYAAAcAZBmbR/E7TpcucXnwjp3cEbFGK+SRXxPNl3n1dl4Hg8PmK9+X9+rX0WDjXE4ppxa1TTTT6NPqgRO3V89bUUtnZtig2njZTlD48EZcUV/xaXqQpjlu7/HaNTo45vzV/9+rbNu5X+XVp0n7/AKJJr7ldxzNNcdaR5z+zj9Fj3vM+jjdH9hJ97usb8+SX00JXB9vZY+M/uw1340/CE4WiGre9+P8Asbl1UnW/5Wm19U/mc9/yDFE465PSdlpwy/2pp83k3dz5LGzlHnKqMpw83CTS+cfqSP8Ajk89OS3bmj9WHFqctotHnCl+y/NT2iuJ6uzGsim+vFrGX1SkfRuN4dtNHL2iXMaK3/06+bYjklswn2o4qo2jkOHLtI13LTr2klo2vFyjr6nZ8Iyc2jjm8t4+Sp1NdsvRt9bk6k5fm7Na/wA3DzOMvtvOy0n7rE9zP+qbP/qWf2ZlPpPxXO8O/wAj6tG9o+Y68eqC/wBy3R+UYt6fPT5E/VTtXZ33A8MXzzM+UI7c3bPYbPgq8fIyLHbe3GqtuOrtlpxTfJctD3DbbHG0MuJ4IvrLc1orHTv8PR7L9n7U2gnG62OBRJaOunSd8ovulPu9DPlvPdHjPpdP+FXnt627fKP7SO7+5mDgNTppTtX+9Y3OzmtHo3+X00M4rEImfWZs/wB+3y8liMkYAAAOGB8+757Ilg5t1GjUJSdtUu51yeqSfxi9V6L4ndcO1MajBEz3jpP/AL3qbPiml2vbibxxz8aPE129aULY9+vdYvCWmvnqu45XiOjnTZZj8s9Y/r5LHT5oyV9/mspXpCM25syzKgq45V+NHnxdjwKcl8OJptemhuw5Yx25uWJ+LC9OaNt9mb79bCWyqKbqsjKtlPIVTVtmq4XVOWq0056xRf8ADdTOryzS9Y2iN+ke9C1GKMdd4mfq9Psch288zLslOU65QrhrOTjGMoty0XTXpzNPHJ5JrjrG0bbs9HHSZlVt4654effDmpV5Hb168tYyn2kGvDu9GcjavJfd9K0eSuq0kR6xtP02/wBty2dmwyKqsit6wshGcfKS108ydE7xu4bLjtivNLd4nZ6T1rYNvhjPM21di1e87cmuvl3KNcFZL04ZfIjTG93Y4c3s/DazbvtP6zOzV966XCmqyPSpqL8INJa/NIreOaecmGLx+Vz3D8keJNZ83Xufkr/Nq16vtI+PJKX2Ro4FqI5bYZ794bOJYpiYv8lmOiVaC3wtUcda/rT+SZScdtHs8V9ZhYcMrM5uno8O4GK+wtvkv21nup99cVon6tyN/CcE4sG8+fU4lli+Xljy6KLvFufmbOyll4UJ20xs7Wt1x47Knrr2coLm492q7up32m4ng1GHwtRO07be74udyaa9Lc2NcMT2hVdkpZGPkUW8OrrlDhTa6uLlpy9CrnhN5vtitFq+u/7t3tcRH24mJRWwdgT2tl/41lxUaeKMqKevFGH5JS/h1WvizdqtVGlxeyYZ6/mn3z3iDFjnJbxb/Jo9v5Zfyv7FFKXbtLDdzH/qmz/6ln9mZUaT8VznDv8AIaJ7UcOU8Htopt0Wxsen/bacZP04k/Qss9earvOCZ4x6nafzRsgPZXt2MJ2YU5aK2XaVNvl2miUoeqSa8ma9Pbb7MrHj2jm0Rnr5dJ/if4aeSnLOQAAAAAAQO9+7FO0qeys9yyLcqrUtZQk+vnF8tV4eBL0esvpr81e3nDVlxRkjaWO34e0tiXq2UJw4W1G+tOdE496b+D/TLR/c6iup0uux8lp+U91dOLJitzQvuwvariWxSyVKmenOUU51Px0XvLy0fmU+o4HmrO+KeaP1Sqays/ejZYlvvszTi/G0JeMmn8mtSDPDtVE7ckt3tGP/ALKF7TN58faNVGLg9rlWQyFY3XTY4JKucdOmres13adS14XgtpLzkzTFY2279e6PnvGSNqdU17G9k5ONTlvJosp7S2uUFNJOUVBpvTqvUicX1GPNkrOOd9obtPSaV6pzfbc+vaUIyUuyyK0+zt01TX6Jrvj9ilvTmW2h199Lbp1ie8Klu5lbW2PxY1+DbkY/E2nQ1Zwt83KDXc33NIwrzU6bLTV20eu+3F+W/vjp80/lb05+RB14OzcmFkuXa5ShVXD+LTX3jLmtPaECul02Od8uWJj0r5u3cfcqOA55V81dl2a8VnPhgpPWUY6/F9X3ntaRDXrtfbUztHSsdoW62uM4yhJKUZJpp9Gn1RlasWjaUGJmJ3hS8nd/KxLO1xP82tPVQ4krYeHPlJfUoM/CsmPJ4unnrC2prseWnJmj5penb92mksLJ4/goPh18+4m01Wq22thnf3TGyJbT4d965I2eS/Y+Rn2RnlLsaI9KVJOcl8G1yS+vka66LJnyRl1O3TtWGz2qmGk0w957zP8AC0VVqMVGKUYxSSS5JJdEWyv7vJtHa2PjLW+6qr+eaT9F1ZuxYMmWdqVmWFsla/elkntN2zi5ltF+LdK5xrlVOMarlFR14lJSaSfVp+h03CKZNNW1M0RG87x1hX6qYyTE06/JI+z/AH9hTXVhZLSqjpCu79Ee6Nn8P8Xd38uZq4nwqbzObF384/r+nun1PLHJf6tPzrJqqyVUO1nwScIKUY8UtOS1fJeZzFt9lhbea9GP7H3Y2xjZVGWsKEnVJyUe3pWusXFrXXlybK/Hpr0tFlTg0OXFfnju1bZVt99U/wAXjRoctY9l2sb+KDWj4tElz+HMn1mZj7ULbHa/eeksu3m9n2Xi2StwYvIocuJVqWl9XektfzJdzXP7mm+Hzh1Wj41Sa8mf/UvXsnfTbFaVNmz772uSc6LoT9ZJaM9rN48mnPpOHXnmrk5f1XPYFu08iUbsuFWHSuaoh7905fxy6Rj4Lmba8091VqPZqRy4d7T6z2+ULMZIQAAAAAHEoppppNPufNAQ+Vups+18VmHjSfx7KCf0N9dTmr2tP1YTSs94cY+6ez63rDCxk/6UX9xbU5rd7z9SMdY7QlaMeFa0hCEF8IxUV9DTMzPdm7TwAAAAAAAAAFY393ieDRFQeltrlGL/AExitZyXjzivUseGaP2nL17R3RtTm8OvTvKB3A3bqyqltTMXb2Wym4Rs1lGEIycdWn1k2n1JPE9Xal5wYvs1jp06MNNhjl57dZloFdEIrSMIRXwUUkUszMymMt9p25dVNc9pY0VWlKPbVR5QanJR7SC7nxNarpz18+j4PxG83jBfr6SgarBERzQtPsrzZ3bMoc224SspTfVwhLSPyXL0K7i2OtNVaK+fX6pGmmZxxutxWt4AAAAAAAAAAAAAAAAAAAAAAAAAAFI9qm79uXj1XURc7ceU5dmvzTqmlxqPxl7sXp4MtuEayunyzF+1kXVYpyV3jvCr+zrfyrFr/A5XFCEZy4J6NuHE9ZVzj16tvXx0LHifDLZ7eNh6794/mGjBqPDjku0WO9mz3Hi/G42njbBP5PmUU6HUxO3hz9EyM+P/ALQqO9u3v8Wg9lbMi7+0nDtsjRqiuEZKX5n15pennyn6XD7Fbx8/SY7V85n+GnJfxfsU+crtu5siGDjU4kHqq46OT6ym3rKT822VefNbNkm9u8pNKxWNoSRqZAAAAAAAAAAAAAAAAAAAAAAAAAAAcaARO1N2cHKfHfi02S/W4JT/AOS0Zvx6nNi+5aY+bCcdbd4eGrcHZUXqsOp/zOc18pPQ224hqZjabz9WMYcceUJ/FxK6oqFUIVxXSMIqMfkiJMzad5lt2dx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2" name="42 Grupo"/>
          <p:cNvGrpSpPr/>
          <p:nvPr/>
        </p:nvGrpSpPr>
        <p:grpSpPr>
          <a:xfrm>
            <a:off x="3419872" y="1268760"/>
            <a:ext cx="3962944" cy="369332"/>
            <a:chOff x="3563888" y="4509120"/>
            <a:chExt cx="3962944" cy="369332"/>
          </a:xfrm>
        </p:grpSpPr>
        <p:sp>
          <p:nvSpPr>
            <p:cNvPr id="45" name="44 Elipse"/>
            <p:cNvSpPr/>
            <p:nvPr/>
          </p:nvSpPr>
          <p:spPr>
            <a:xfrm>
              <a:off x="3635896" y="4509120"/>
              <a:ext cx="360040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3563888" y="4509120"/>
              <a:ext cx="3962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¿Es válido lo que he encontrado?</a:t>
              </a:r>
              <a:endParaRPr lang="es-ES" dirty="0">
                <a:latin typeface="Century Gothic" pitchFamily="34" charset="0"/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3779912" y="170080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¿Está claro quién lo ha escrito o ha puesto?</a:t>
            </a:r>
            <a:endParaRPr lang="es-ES" i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3779912" y="197954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¿Son personas conocidas y saben sobre el tema?</a:t>
            </a:r>
            <a:endParaRPr lang="es-ES" i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355976" y="234888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Buscar información sobre  quién lo ha escrito y si es alguien que sabe del tema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779912" y="292494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¿Es una página reciente? ¿Aparece la fecha?</a:t>
            </a:r>
            <a:endParaRPr lang="es-ES" i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3779912" y="321297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¿La información que ofrece es correcta?</a:t>
            </a:r>
            <a:endParaRPr lang="es-ES" i="1" dirty="0"/>
          </a:p>
        </p:txBody>
      </p:sp>
      <p:sp>
        <p:nvSpPr>
          <p:cNvPr id="28" name="27 Rectángulo"/>
          <p:cNvSpPr/>
          <p:nvPr/>
        </p:nvSpPr>
        <p:spPr>
          <a:xfrm>
            <a:off x="4427984" y="35730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Comprobar en otros sitios si dice lo mismo</a:t>
            </a: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9" name="42 Grupo"/>
          <p:cNvGrpSpPr/>
          <p:nvPr/>
        </p:nvGrpSpPr>
        <p:grpSpPr>
          <a:xfrm>
            <a:off x="3275856" y="4005064"/>
            <a:ext cx="4257897" cy="369332"/>
            <a:chOff x="3563888" y="4509120"/>
            <a:chExt cx="4257897" cy="369332"/>
          </a:xfrm>
        </p:grpSpPr>
        <p:sp>
          <p:nvSpPr>
            <p:cNvPr id="30" name="29 Elipse"/>
            <p:cNvSpPr/>
            <p:nvPr/>
          </p:nvSpPr>
          <p:spPr>
            <a:xfrm>
              <a:off x="3635896" y="4509120"/>
              <a:ext cx="360040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3563888" y="4509120"/>
              <a:ext cx="4257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latin typeface="Century Gothic" pitchFamily="34" charset="0"/>
                </a:rPr>
                <a:t>¿Hacer un cuaderno de búsqueda?</a:t>
              </a:r>
              <a:endParaRPr lang="es-ES" dirty="0">
                <a:latin typeface="Century Gothic" pitchFamily="34" charset="0"/>
              </a:endParaRPr>
            </a:p>
          </p:txBody>
        </p:sp>
      </p:grpSp>
      <p:sp>
        <p:nvSpPr>
          <p:cNvPr id="32" name="31 CuadroTexto"/>
          <p:cNvSpPr txBox="1"/>
          <p:nvPr/>
        </p:nvSpPr>
        <p:spPr>
          <a:xfrm>
            <a:off x="4067944" y="4365104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Es importante organizar las búsquedas en un cuaderno digital (editor de texto, foro, presentación,….)</a:t>
            </a:r>
          </a:p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Pondremos: </a:t>
            </a:r>
          </a:p>
          <a:p>
            <a:pPr lvl="1">
              <a:buFont typeface="Arial" pitchFamily="34" charset="0"/>
              <a:buChar char="•"/>
            </a:pP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Lo que buscamos</a:t>
            </a:r>
          </a:p>
          <a:p>
            <a:pPr lvl="1">
              <a:buFont typeface="Arial" pitchFamily="34" charset="0"/>
              <a:buChar char="•"/>
            </a:pP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El título de la página</a:t>
            </a:r>
          </a:p>
          <a:p>
            <a:pPr lvl="1">
              <a:buFont typeface="Arial" pitchFamily="34" charset="0"/>
              <a:buChar char="•"/>
            </a:pP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La dirección </a:t>
            </a:r>
          </a:p>
          <a:p>
            <a:pPr lvl="1">
              <a:buFont typeface="Arial" pitchFamily="34" charset="0"/>
              <a:buChar char="•"/>
            </a:pPr>
            <a:r>
              <a:rPr lang="es-ES" dirty="0" smtClean="0">
                <a:solidFill>
                  <a:schemeClr val="bg2">
                    <a:lumMod val="50000"/>
                  </a:schemeClr>
                </a:solidFill>
              </a:rPr>
              <a:t> Breve descripción.</a:t>
            </a:r>
          </a:p>
          <a:p>
            <a:pPr>
              <a:buFont typeface="Arial" pitchFamily="34" charset="0"/>
              <a:buChar char="•"/>
            </a:pPr>
            <a:endParaRPr lang="es-E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6" grpId="0"/>
      <p:bldP spid="27" grpId="0"/>
      <p:bldP spid="28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059832" y="404664"/>
            <a:ext cx="5688632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 ¿Pensamos y buscamos?¿Jugamos?</a:t>
            </a:r>
            <a:endParaRPr lang="es-ES" sz="2400" b="1" dirty="0">
              <a:latin typeface="Century Gothic" pitchFamily="34" charset="0"/>
            </a:endParaRPr>
          </a:p>
        </p:txBody>
      </p:sp>
      <p:sp>
        <p:nvSpPr>
          <p:cNvPr id="86020" name="AutoShape 4" descr="data:image/jpeg;base64,/9j/4AAQSkZJRgABAQAAAQABAAD/2wCEAAkGBxAPEA4NEBAPEBETDxAQFBEREA8QDxQPFBEWFhQRFRgYKCgiGBsnHBQUIzIiJykrLi4vGB8zODMsNygtLiwBCgoKDg0OGxAQGy0mHyUsLC4sLy8sNy8sNywsLC4sLCwsLCwsLDAsLCwsLCwsLCwsLCwsLCwsLCwsLCwsLCwsLP/AABEIAOEA4QMBEQACEQEDEQH/xAAcAAEAAwADAQEAAAAAAAAAAAAABQYHAQMECAL/xAA8EAACAgEBBQUGAwYFBQAAAAAAAQIDBBEFBhIhMRNBYXGBByJRkaGxFDJSM0JicnOzFSMlQ5I1U8HC8P/EABsBAQACAwEBAAAAAAAAAAAAAAAEBQIDBgEH/8QAMxEBAAIBAgQDBQgCAwEAAAAAAAECAwQRBRIhMRNBURRhcYGRIjIzQqGxwdE04QZS8CP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DYFR2zvzXXZ+GxKpZd75KMPya+fevHp4lnh4ZM08TNblr+v0Rb6nry443l1Qo29euKVuJiJ/uKHaTXn1+57OTQU6Vpa3vmdjkz272iPk6cjD3gpXHDJxsnT9zhjXJ+XEtPqjOmXh952tSa/Cd3k0zx2tujcX2lW0zdObjOE4/mik67F4pS5S+aRJtwbHlrz6e+8NUau9Z2vC87B27j59XbY8+OKfDJNOMoz014ZJ9HzRTajT5NPfkyR1TaZK3jeEmaGYAAAAAAAAAAAAEftjBndDhjkW0JJt9moay8NWtV6GvJTmjvs1Zac9e8x8GU7JzrsnMw8Wd1qhZY1PhsnFuMYSlpqny14Sq09rXyREzLn9Fa2TNFbTO3xbJCKSSXRLReSLh0r9HoAAAAAAAAZ17SN6JQbwaG9eUZ8PWU5dK181r5pfEv8AhOhrt4+Tt5f2r9VmmZ8Oqxbl7tRwaE5JSyLEpW2d/E/3F8IorNdrLanJM+Udo9yVhxRjrtCxohtzgCq787p/4msaC7Ovgs1nc03cqtOdcNPi3rz6aInaLW20s2mOu8dvLf1lpy4oybbp7Y+y6cOmGPRBQhFdO9vvlJ97fxImTLfJabXneW2tYrG0PaYPQAAAAAONTzmgcnoAAAAD82/ll5P7Hk9nlu0sT3Sf+p7P/qWf2ZlNpPxYc1w3/I+rbS6dM5AAAAAAAA6sq5VwnY+kISm/KK1/8Hta81orHm8mdo3Yhu5J5e1cN2c+K+V0te+SjKz7pHZ66PA0Vq19IhT6f7eaJluhxa5AAAABBbz7xQwoclx2taxj3LuTfr0XeacuXk6R3T9DoZ1EzMztWO8o/F3eycqKtzsq+Lktewpkq4wT/dk11f8A9zPIxzbreWy+tx4p5dPSNo85jeZRO8WwcrZ8JZeHk5E4Q96yuc+KcYd84vpJLvTXTXyMb45r1rKbo9bh1FvC1FK9e0xGz3blb6LLksW/hV3C3Ca5RsS6rTuklz8efwM8WXm6S08T4TOnjxMf3fP3f6XK2xRTk+SS1MsmSuOs2t2hTVrNp2hBrIty5yrrl2VcdOKS5y1fSK8fovEqcV8uutM7zWkeneUy9a4IjpvZ3T2BHT3bblL9TlGS18Vp9tDfk4VgtHTeJ9d5YV1d4nrtMIynad2NZKqz3uHrFvVOL6Si2Uvtmp4fm8PJPNX+PcnTp8eopz16LPj3RsjGcXrFrVHU4stctIvXtKpvSaWms91V2xvNbPJjs7AUHc3JStn70K1H8zS79PvyLfFoq0w+Pn328ojzQrZptfkx/OXTtPdzafZuyradttqWvZyjGquT/TFw04fXUyw6zTc218URH1n9S+HJtvF53UfZG3sjJyIYt+bl4jnLs1NScuG7XRQmm+Wr5eDLrU6XHixeLix1tt17eSHjvabctrTDW9mbO/DUuvtbr3o27LrHObenj0Xgjk82TxJmdoj4Rss4ry12Y/ue/wDVNn/1LP7Myj0n4rnuG/5H1bbk3xrhKyb0jFat+BcTMRG8unpS17RWveVPxcjJ2rZZwWzxsWuXA3XorZy68PF5aa93Mj1m2Xr2hb5qYtDEV5YteY369o+T8bb3QnTXO/EyMjtIRc3CdnFxpLVpNaOMvoe3w7RvWWWl4nFrxTPWs1n3dnm3B32eTb+BvlxTcXKqx6KUuFayrl8Xpq0/gmMN5npZs4twymGPFxdvOP5aCSFAAAAHj2zW542TBdZUWxXm4NI2YZiuSsz6x+7G8b1mGEbnZqqz8G6T0StjF+Csi4f+x3HEsfiaW8R6b/TqptPblyRL6DODXYAAAcAZBmbR/E7TpcucXnwjp3cEbFGK+SRXxPNl3n1dl4Hg8PmK9+X9+rX0WDjXE4ppxa1TTTT6NPqgRO3V89bUUtnZtig2njZTlD48EZcUV/xaXqQpjlu7/HaNTo45vzV/9+rbNu5X+XVp0n7/AKJJr7ldxzNNcdaR5z+zj9Fj3vM+jjdH9hJ97usb8+SX00JXB9vZY+M/uw1340/CE4WiGre9+P8Asbl1UnW/5Wm19U/mc9/yDFE465PSdlpwy/2pp83k3dz5LGzlHnKqMpw83CTS+cfqSP8Ajk89OS3bmj9WHFqctotHnCl+y/NT2iuJ6uzGsim+vFrGX1SkfRuN4dtNHL2iXMaK3/06+bYjklswn2o4qo2jkOHLtI13LTr2klo2vFyjr6nZ8Iyc2jjm8t4+Sp1NdsvRt9bk6k5fm7Na/wA3DzOMvtvOy0n7rE9zP+qbP/qWf2ZlPpPxXO8O/wAj6tG9o+Y68eqC/wBy3R+UYt6fPT5E/VTtXZ33A8MXzzM+UI7c3bPYbPgq8fIyLHbe3GqtuOrtlpxTfJctD3DbbHG0MuJ4IvrLc1orHTv8PR7L9n7U2gnG62OBRJaOunSd8ovulPu9DPlvPdHjPpdP+FXnt627fKP7SO7+5mDgNTppTtX+9Y3OzmtHo3+X00M4rEImfWZs/wB+3y8liMkYAAAOGB8+757Ilg5t1GjUJSdtUu51yeqSfxi9V6L4ndcO1MajBEz3jpP/AL3qbPiml2vbibxxz8aPE129aULY9+vdYvCWmvnqu45XiOjnTZZj8s9Y/r5LHT5oyV9/mspXpCM25syzKgq45V+NHnxdjwKcl8OJptemhuw5Yx25uWJ+LC9OaNt9mb79bCWyqKbqsjKtlPIVTVtmq4XVOWq0056xRf8ADdTOryzS9Y2iN+ke9C1GKMdd4mfq9Psch288zLslOU65QrhrOTjGMoty0XTXpzNPHJ5JrjrG0bbs9HHSZlVt4654effDmpV5Hb168tYyn2kGvDu9GcjavJfd9K0eSuq0kR6xtP02/wBty2dmwyKqsit6wshGcfKS108ydE7xu4bLjtivNLd4nZ6T1rYNvhjPM21di1e87cmuvl3KNcFZL04ZfIjTG93Y4c3s/DazbvtP6zOzV966XCmqyPSpqL8INJa/NIreOaecmGLx+Vz3D8keJNZ83Xufkr/Nq16vtI+PJKX2Ro4FqI5bYZ794bOJYpiYv8lmOiVaC3wtUcda/rT+SZScdtHs8V9ZhYcMrM5uno8O4GK+wtvkv21nup99cVon6tyN/CcE4sG8+fU4lli+Xljy6KLvFufmbOyll4UJ20xs7Wt1x47Knrr2coLm492q7up32m4ng1GHwtRO07be74udyaa9Lc2NcMT2hVdkpZGPkUW8OrrlDhTa6uLlpy9CrnhN5vtitFq+u/7t3tcRH24mJRWwdgT2tl/41lxUaeKMqKevFGH5JS/h1WvizdqtVGlxeyYZ6/mn3z3iDFjnJbxb/Jo9v5Zfyv7FFKXbtLDdzH/qmz/6ln9mZUaT8VznDv8AIaJ7UcOU8Htopt0Wxsen/bacZP04k/Qss9earvOCZ4x6nafzRsgPZXt2MJ2YU5aK2XaVNvl2miUoeqSa8ma9Pbb7MrHj2jm0Rnr5dJ/if4aeSnLOQAAAAAAQO9+7FO0qeys9yyLcqrUtZQk+vnF8tV4eBL0esvpr81e3nDVlxRkjaWO34e0tiXq2UJw4W1G+tOdE496b+D/TLR/c6iup0uux8lp+U91dOLJitzQvuwvariWxSyVKmenOUU51Px0XvLy0fmU+o4HmrO+KeaP1Sqays/ejZYlvvszTi/G0JeMmn8mtSDPDtVE7ckt3tGP/ALKF7TN58faNVGLg9rlWQyFY3XTY4JKucdOmres13adS14XgtpLzkzTFY2279e6PnvGSNqdU17G9k5ONTlvJosp7S2uUFNJOUVBpvTqvUicX1GPNkrOOd9obtPSaV6pzfbc+vaUIyUuyyK0+zt01TX6Jrvj9ilvTmW2h199Lbp1ie8Klu5lbW2PxY1+DbkY/E2nQ1Zwt83KDXc33NIwrzU6bLTV20eu+3F+W/vjp80/lb05+RB14OzcmFkuXa5ShVXD+LTX3jLmtPaECul02Od8uWJj0r5u3cfcqOA55V81dl2a8VnPhgpPWUY6/F9X3ntaRDXrtfbUztHSsdoW62uM4yhJKUZJpp9Gn1RlasWjaUGJmJ3hS8nd/KxLO1xP82tPVQ4krYeHPlJfUoM/CsmPJ4unnrC2prseWnJmj5penb92mksLJ4/goPh18+4m01Wq22thnf3TGyJbT4d965I2eS/Y+Rn2RnlLsaI9KVJOcl8G1yS+vka66LJnyRl1O3TtWGz2qmGk0w957zP8AC0VVqMVGKUYxSSS5JJdEWyv7vJtHa2PjLW+6qr+eaT9F1ZuxYMmWdqVmWFsla/elkntN2zi5ltF+LdK5xrlVOMarlFR14lJSaSfVp+h03CKZNNW1M0RG87x1hX6qYyTE06/JI+z/AH9hTXVhZLSqjpCu79Ee6Nn8P8Xd38uZq4nwqbzObF384/r+nun1PLHJf6tPzrJqqyVUO1nwScIKUY8UtOS1fJeZzFt9lhbea9GP7H3Y2xjZVGWsKEnVJyUe3pWusXFrXXlybK/Hpr0tFlTg0OXFfnju1bZVt99U/wAXjRoctY9l2sb+KDWj4tElz+HMn1mZj7ULbHa/eeksu3m9n2Xi2StwYvIocuJVqWl9XektfzJdzXP7mm+Hzh1Wj41Sa8mf/UvXsnfTbFaVNmz772uSc6LoT9ZJaM9rN48mnPpOHXnmrk5f1XPYFu08iUbsuFWHSuaoh7905fxy6Rj4Lmba8091VqPZqRy4d7T6z2+ULMZIQAAAAAHEoppppNPufNAQ+Vups+18VmHjSfx7KCf0N9dTmr2tP1YTSs94cY+6ez63rDCxk/6UX9xbU5rd7z9SMdY7QlaMeFa0hCEF8IxUV9DTMzPdm7TwAAAAAAAAAFY393ieDRFQeltrlGL/AExitZyXjzivUseGaP2nL17R3RtTm8OvTvKB3A3bqyqltTMXb2Wym4Rs1lGEIycdWn1k2n1JPE9Xal5wYvs1jp06MNNhjl57dZloFdEIrSMIRXwUUkUszMymMt9p25dVNc9pY0VWlKPbVR5QanJR7SC7nxNarpz18+j4PxG83jBfr6SgarBERzQtPsrzZ3bMoc224SspTfVwhLSPyXL0K7i2OtNVaK+fX6pGmmZxxutxWt4AAAAAAAAAAAAAAAAAAAAAAAAAAFI9qm79uXj1XURc7ceU5dmvzTqmlxqPxl7sXp4MtuEayunyzF+1kXVYpyV3jvCr+zrfyrFr/A5XFCEZy4J6NuHE9ZVzj16tvXx0LHifDLZ7eNh6794/mGjBqPDjku0WO9mz3Hi/G42njbBP5PmUU6HUxO3hz9EyM+P/ALQqO9u3v8Wg9lbMi7+0nDtsjRqiuEZKX5n15pennyn6XD7Fbx8/SY7V85n+GnJfxfsU+crtu5siGDjU4kHqq46OT6ym3rKT822VefNbNkm9u8pNKxWNoSRqZAAAAAAAAAAAAAAAAAAAAAAAAAAAcaARO1N2cHKfHfi02S/W4JT/AOS0Zvx6nNi+5aY+bCcdbd4eGrcHZUXqsOp/zOc18pPQ224hqZjabz9WMYcceUJ/FxK6oqFUIVxXSMIqMfkiJMzad5lt2dx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4139952" y="1124744"/>
            <a:ext cx="3478837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FFC000"/>
                </a:solidFill>
                <a:latin typeface="Impact" pitchFamily="34" charset="0"/>
              </a:rPr>
              <a:t>Batalla de buscadores</a:t>
            </a:r>
            <a:endParaRPr lang="es-ES" sz="28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03848" y="2060848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Sentarse delante de un ordenador o una tableta  con acceso a internet en  grupos de 3/4 chicos/as</a:t>
            </a:r>
          </a:p>
        </p:txBody>
      </p:sp>
      <p:sp>
        <p:nvSpPr>
          <p:cNvPr id="21" name="20 Elipse"/>
          <p:cNvSpPr/>
          <p:nvPr/>
        </p:nvSpPr>
        <p:spPr>
          <a:xfrm>
            <a:off x="2915816" y="1916832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</a:t>
            </a:r>
            <a:endParaRPr lang="es-ES" dirty="0"/>
          </a:p>
        </p:txBody>
      </p:sp>
      <p:sp>
        <p:nvSpPr>
          <p:cNvPr id="22" name="21 Elipse"/>
          <p:cNvSpPr/>
          <p:nvPr/>
        </p:nvSpPr>
        <p:spPr>
          <a:xfrm>
            <a:off x="5796136" y="1844824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012160" y="1988840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El profesor propone responder preguntas de distinta dificultad o encontrar  imágenes en internet.</a:t>
            </a:r>
          </a:p>
        </p:txBody>
      </p:sp>
      <p:sp>
        <p:nvSpPr>
          <p:cNvPr id="33" name="32 Elipse"/>
          <p:cNvSpPr/>
          <p:nvPr/>
        </p:nvSpPr>
        <p:spPr>
          <a:xfrm>
            <a:off x="1763688" y="3557915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34" name="33 CuadroTexto"/>
          <p:cNvSpPr txBox="1"/>
          <p:nvPr/>
        </p:nvSpPr>
        <p:spPr>
          <a:xfrm>
            <a:off x="1979712" y="3701931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El primer grupo que acierte levanta la mano y dice la respuesta que piense que es correcta. Así sucesivamente hasta que contesten todos los grupos (tiempo máximo 2 minutos)</a:t>
            </a:r>
          </a:p>
        </p:txBody>
      </p:sp>
      <p:sp>
        <p:nvSpPr>
          <p:cNvPr id="37" name="36 Elipse"/>
          <p:cNvSpPr/>
          <p:nvPr/>
        </p:nvSpPr>
        <p:spPr>
          <a:xfrm>
            <a:off x="4283968" y="3789040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38" name="37 CuadroTexto"/>
          <p:cNvSpPr txBox="1"/>
          <p:nvPr/>
        </p:nvSpPr>
        <p:spPr>
          <a:xfrm>
            <a:off x="4499992" y="393305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El profesor  dirá la respuesta correcta.</a:t>
            </a:r>
          </a:p>
        </p:txBody>
      </p:sp>
      <p:sp>
        <p:nvSpPr>
          <p:cNvPr id="39" name="38 Elipse"/>
          <p:cNvSpPr/>
          <p:nvPr/>
        </p:nvSpPr>
        <p:spPr>
          <a:xfrm>
            <a:off x="4283968" y="4725144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5</a:t>
            </a:r>
            <a:endParaRPr lang="es-ES" dirty="0"/>
          </a:p>
        </p:txBody>
      </p:sp>
      <p:sp>
        <p:nvSpPr>
          <p:cNvPr id="41" name="40 Elipse"/>
          <p:cNvSpPr/>
          <p:nvPr/>
        </p:nvSpPr>
        <p:spPr>
          <a:xfrm>
            <a:off x="6588224" y="4077072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42" name="41 CuadroTexto"/>
          <p:cNvSpPr txBox="1"/>
          <p:nvPr/>
        </p:nvSpPr>
        <p:spPr>
          <a:xfrm>
            <a:off x="4499992" y="4941168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El equipo ganador será el primero que haya levantado la mano. Y puntuará</a:t>
            </a:r>
          </a:p>
        </p:txBody>
      </p:sp>
      <p:sp>
        <p:nvSpPr>
          <p:cNvPr id="40" name="39 CuadroTexto"/>
          <p:cNvSpPr txBox="1"/>
          <p:nvPr/>
        </p:nvSpPr>
        <p:spPr>
          <a:xfrm>
            <a:off x="6732240" y="4149080"/>
            <a:ext cx="223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El equipo ganador deberá explicar el procedimiento de búsqueda y los criterios  para seleccionar la respuesta.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9" grpId="0"/>
      <p:bldP spid="33" grpId="0" animBg="1"/>
      <p:bldP spid="34" grpId="0"/>
      <p:bldP spid="37" grpId="0" animBg="1"/>
      <p:bldP spid="38" grpId="0"/>
      <p:bldP spid="39" grpId="0" animBg="1"/>
      <p:bldP spid="41" grpId="0" animBg="1"/>
      <p:bldP spid="42" grpId="0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3059832" y="404664"/>
            <a:ext cx="5688632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 ¿Pensamos y buscamos?¿Jugamos?</a:t>
            </a:r>
            <a:endParaRPr lang="es-ES" sz="2400" b="1" dirty="0">
              <a:latin typeface="Century Gothic" pitchFamily="34" charset="0"/>
            </a:endParaRPr>
          </a:p>
        </p:txBody>
      </p:sp>
      <p:sp>
        <p:nvSpPr>
          <p:cNvPr id="86020" name="AutoShape 4" descr="data:image/jpeg;base64,/9j/4AAQSkZJRgABAQAAAQABAAD/2wCEAAkGBxAPEA4NEBAPEBETDxAQFBEREA8QDxQPFBEWFhQRFRgYKCgiGBsnHBQUIzIiJykrLi4vGB8zODMsNygtLiwBCgoKDg0OGxAQGy0mHyUsLC4sLy8sNy8sNywsLC4sLCwsLCwsLDAsLCwsLCwsLCwsLCwsLCwsLCwsLCwsLCwsLP/AABEIAOEA4QMBEQACEQEDEQH/xAAcAAEAAwADAQEAAAAAAAAAAAAABQYHAQMECAL/xAA8EAACAgEBBQUGAwYFBQAAAAAAAQIDBBEFBhIhMRNBYXGBByJRkaGxFDJSM0JicnOzFSMlQ5I1U8HC8P/EABsBAQACAwEBAAAAAAAAAAAAAAAEBQIDBgEH/8QAMxEBAAIBAgQDBQgCAwEAAAAAAAECAwQRBRIhMRNBURRhcYGRIjIzQqGxwdE04QZS8CP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DYFR2zvzXXZ+GxKpZd75KMPya+fevHp4lnh4ZM08TNblr+v0Rb6nry443l1Qo29euKVuJiJ/uKHaTXn1+57OTQU6Vpa3vmdjkz272iPk6cjD3gpXHDJxsnT9zhjXJ+XEtPqjOmXh952tSa/Cd3k0zx2tujcX2lW0zdObjOE4/mik67F4pS5S+aRJtwbHlrz6e+8NUau9Z2vC87B27j59XbY8+OKfDJNOMoz014ZJ9HzRTajT5NPfkyR1TaZK3jeEmaGYAAAAAAAAAAAAEftjBndDhjkW0JJt9moay8NWtV6GvJTmjvs1Zac9e8x8GU7JzrsnMw8Wd1qhZY1PhsnFuMYSlpqny14Sq09rXyREzLn9Fa2TNFbTO3xbJCKSSXRLReSLh0r9HoAAAAAAAAZ17SN6JQbwaG9eUZ8PWU5dK181r5pfEv8AhOhrt4+Tt5f2r9VmmZ8Oqxbl7tRwaE5JSyLEpW2d/E/3F8IorNdrLanJM+Udo9yVhxRjrtCxohtzgCq787p/4msaC7Ovgs1nc03cqtOdcNPi3rz6aInaLW20s2mOu8dvLf1lpy4oybbp7Y+y6cOmGPRBQhFdO9vvlJ97fxImTLfJabXneW2tYrG0PaYPQAAAAAONTzmgcnoAAAAD82/ll5P7Hk9nlu0sT3Sf+p7P/qWf2ZlNpPxYc1w3/I+rbS6dM5AAAAAAAA6sq5VwnY+kISm/KK1/8Hta81orHm8mdo3Yhu5J5e1cN2c+K+V0te+SjKz7pHZ66PA0Vq19IhT6f7eaJluhxa5AAAABBbz7xQwoclx2taxj3LuTfr0XeacuXk6R3T9DoZ1EzMztWO8o/F3eycqKtzsq+Lktewpkq4wT/dk11f8A9zPIxzbreWy+tx4p5dPSNo85jeZRO8WwcrZ8JZeHk5E4Q96yuc+KcYd84vpJLvTXTXyMb45r1rKbo9bh1FvC1FK9e0xGz3blb6LLksW/hV3C3Ca5RsS6rTuklz8efwM8WXm6S08T4TOnjxMf3fP3f6XK2xRTk+SS1MsmSuOs2t2hTVrNp2hBrIty5yrrl2VcdOKS5y1fSK8fovEqcV8uutM7zWkeneUy9a4IjpvZ3T2BHT3bblL9TlGS18Vp9tDfk4VgtHTeJ9d5YV1d4nrtMIynad2NZKqz3uHrFvVOL6Si2Uvtmp4fm8PJPNX+PcnTp8eopz16LPj3RsjGcXrFrVHU4stctIvXtKpvSaWms91V2xvNbPJjs7AUHc3JStn70K1H8zS79PvyLfFoq0w+Pn328ojzQrZptfkx/OXTtPdzafZuyradttqWvZyjGquT/TFw04fXUyw6zTc218URH1n9S+HJtvF53UfZG3sjJyIYt+bl4jnLs1NScuG7XRQmm+Wr5eDLrU6XHixeLix1tt17eSHjvabctrTDW9mbO/DUuvtbr3o27LrHObenj0Xgjk82TxJmdoj4Rss4ry12Y/ue/wDVNn/1LP7Myj0n4rnuG/5H1bbk3xrhKyb0jFat+BcTMRG8unpS17RWveVPxcjJ2rZZwWzxsWuXA3XorZy68PF5aa93Mj1m2Xr2hb5qYtDEV5YteY369o+T8bb3QnTXO/EyMjtIRc3CdnFxpLVpNaOMvoe3w7RvWWWl4nFrxTPWs1n3dnm3B32eTb+BvlxTcXKqx6KUuFayrl8Xpq0/gmMN5npZs4twymGPFxdvOP5aCSFAAAAHj2zW542TBdZUWxXm4NI2YZiuSsz6x+7G8b1mGEbnZqqz8G6T0StjF+Csi4f+x3HEsfiaW8R6b/TqptPblyRL6DODXYAAAcAZBmbR/E7TpcucXnwjp3cEbFGK+SRXxPNl3n1dl4Hg8PmK9+X9+rX0WDjXE4ppxa1TTTT6NPqgRO3V89bUUtnZtig2njZTlD48EZcUV/xaXqQpjlu7/HaNTo45vzV/9+rbNu5X+XVp0n7/AKJJr7ldxzNNcdaR5z+zj9Fj3vM+jjdH9hJ97usb8+SX00JXB9vZY+M/uw1340/CE4WiGre9+P8Asbl1UnW/5Wm19U/mc9/yDFE465PSdlpwy/2pp83k3dz5LGzlHnKqMpw83CTS+cfqSP8Ajk89OS3bmj9WHFqctotHnCl+y/NT2iuJ6uzGsim+vFrGX1SkfRuN4dtNHL2iXMaK3/06+bYjklswn2o4qo2jkOHLtI13LTr2klo2vFyjr6nZ8Iyc2jjm8t4+Sp1NdsvRt9bk6k5fm7Na/wA3DzOMvtvOy0n7rE9zP+qbP/qWf2ZlPpPxXO8O/wAj6tG9o+Y68eqC/wBy3R+UYt6fPT5E/VTtXZ33A8MXzzM+UI7c3bPYbPgq8fIyLHbe3GqtuOrtlpxTfJctD3DbbHG0MuJ4IvrLc1orHTv8PR7L9n7U2gnG62OBRJaOunSd8ovulPu9DPlvPdHjPpdP+FXnt627fKP7SO7+5mDgNTppTtX+9Y3OzmtHo3+X00M4rEImfWZs/wB+3y8liMkYAAAOGB8+757Ilg5t1GjUJSdtUu51yeqSfxi9V6L4ndcO1MajBEz3jpP/AL3qbPiml2vbibxxz8aPE129aULY9+vdYvCWmvnqu45XiOjnTZZj8s9Y/r5LHT5oyV9/mspXpCM25syzKgq45V+NHnxdjwKcl8OJptemhuw5Yx25uWJ+LC9OaNt9mb79bCWyqKbqsjKtlPIVTVtmq4XVOWq0056xRf8ADdTOryzS9Y2iN+ke9C1GKMdd4mfq9Psch288zLslOU65QrhrOTjGMoty0XTXpzNPHJ5JrjrG0bbs9HHSZlVt4654effDmpV5Hb168tYyn2kGvDu9GcjavJfd9K0eSuq0kR6xtP02/wBty2dmwyKqsit6wshGcfKS108ydE7xu4bLjtivNLd4nZ6T1rYNvhjPM21di1e87cmuvl3KNcFZL04ZfIjTG93Y4c3s/DazbvtP6zOzV966XCmqyPSpqL8INJa/NIreOaecmGLx+Vz3D8keJNZ83Xufkr/Nq16vtI+PJKX2Ro4FqI5bYZ794bOJYpiYv8lmOiVaC3wtUcda/rT+SZScdtHs8V9ZhYcMrM5uno8O4GK+wtvkv21nup99cVon6tyN/CcE4sG8+fU4lli+Xljy6KLvFufmbOyll4UJ20xs7Wt1x47Knrr2coLm492q7up32m4ng1GHwtRO07be74udyaa9Lc2NcMT2hVdkpZGPkUW8OrrlDhTa6uLlpy9CrnhN5vtitFq+u/7t3tcRH24mJRWwdgT2tl/41lxUaeKMqKevFGH5JS/h1WvizdqtVGlxeyYZ6/mn3z3iDFjnJbxb/Jo9v5Zfyv7FFKXbtLDdzH/qmz/6ln9mZUaT8VznDv8AIaJ7UcOU8Htopt0Wxsen/bacZP04k/Qss9earvOCZ4x6nafzRsgPZXt2MJ2YU5aK2XaVNvl2miUoeqSa8ma9Pbb7MrHj2jm0Rnr5dJ/if4aeSnLOQAAAAAAQO9+7FO0qeys9yyLcqrUtZQk+vnF8tV4eBL0esvpr81e3nDVlxRkjaWO34e0tiXq2UJw4W1G+tOdE496b+D/TLR/c6iup0uux8lp+U91dOLJitzQvuwvariWxSyVKmenOUU51Px0XvLy0fmU+o4HmrO+KeaP1Sqays/ejZYlvvszTi/G0JeMmn8mtSDPDtVE7ckt3tGP/ALKF7TN58faNVGLg9rlWQyFY3XTY4JKucdOmres13adS14XgtpLzkzTFY2279e6PnvGSNqdU17G9k5ONTlvJosp7S2uUFNJOUVBpvTqvUicX1GPNkrOOd9obtPSaV6pzfbc+vaUIyUuyyK0+zt01TX6Jrvj9ilvTmW2h199Lbp1ie8Klu5lbW2PxY1+DbkY/E2nQ1Zwt83KDXc33NIwrzU6bLTV20eu+3F+W/vjp80/lb05+RB14OzcmFkuXa5ShVXD+LTX3jLmtPaECul02Od8uWJj0r5u3cfcqOA55V81dl2a8VnPhgpPWUY6/F9X3ntaRDXrtfbUztHSsdoW62uM4yhJKUZJpp9Gn1RlasWjaUGJmJ3hS8nd/KxLO1xP82tPVQ4krYeHPlJfUoM/CsmPJ4unnrC2prseWnJmj5penb92mksLJ4/goPh18+4m01Wq22thnf3TGyJbT4d965I2eS/Y+Rn2RnlLsaI9KVJOcl8G1yS+vka66LJnyRl1O3TtWGz2qmGk0w957zP8AC0VVqMVGKUYxSSS5JJdEWyv7vJtHa2PjLW+6qr+eaT9F1ZuxYMmWdqVmWFsla/elkntN2zi5ltF+LdK5xrlVOMarlFR14lJSaSfVp+h03CKZNNW1M0RG87x1hX6qYyTE06/JI+z/AH9hTXVhZLSqjpCu79Ee6Nn8P8Xd38uZq4nwqbzObF384/r+nun1PLHJf6tPzrJqqyVUO1nwScIKUY8UtOS1fJeZzFt9lhbea9GP7H3Y2xjZVGWsKEnVJyUe3pWusXFrXXlybK/Hpr0tFlTg0OXFfnju1bZVt99U/wAXjRoctY9l2sb+KDWj4tElz+HMn1mZj7ULbHa/eeksu3m9n2Xi2StwYvIocuJVqWl9XektfzJdzXP7mm+Hzh1Wj41Sa8mf/UvXsnfTbFaVNmz772uSc6LoT9ZJaM9rN48mnPpOHXnmrk5f1XPYFu08iUbsuFWHSuaoh7905fxy6Rj4Lmba8091VqPZqRy4d7T6z2+ULMZIQAAAAAHEoppppNPufNAQ+Vups+18VmHjSfx7KCf0N9dTmr2tP1YTSs94cY+6ez63rDCxk/6UX9xbU5rd7z9SMdY7QlaMeFa0hCEF8IxUV9DTMzPdm7TwAAAAAAAAAFY393ieDRFQeltrlGL/AExitZyXjzivUseGaP2nL17R3RtTm8OvTvKB3A3bqyqltTMXb2Wym4Rs1lGEIycdWn1k2n1JPE9Xal5wYvs1jp06MNNhjl57dZloFdEIrSMIRXwUUkUszMymMt9p25dVNc9pY0VWlKPbVR5QanJR7SC7nxNarpz18+j4PxG83jBfr6SgarBERzQtPsrzZ3bMoc224SspTfVwhLSPyXL0K7i2OtNVaK+fX6pGmmZxxutxWt4AAAAAAAAAAAAAAAAAAAAAAAAAAFI9qm79uXj1XURc7ceU5dmvzTqmlxqPxl7sXp4MtuEayunyzF+1kXVYpyV3jvCr+zrfyrFr/A5XFCEZy4J6NuHE9ZVzj16tvXx0LHifDLZ7eNh6794/mGjBqPDjku0WO9mz3Hi/G42njbBP5PmUU6HUxO3hz9EyM+P/ALQqO9u3v8Wg9lbMi7+0nDtsjRqiuEZKX5n15pennyn6XD7Fbx8/SY7V85n+GnJfxfsU+crtu5siGDjU4kHqq46OT6ym3rKT822VefNbNkm9u8pNKxWNoSRqZAAAAAAAAAAAAAAAAAAAAAAAAAAAcaARO1N2cHKfHfi02S/W4JT/AOS0Zvx6nNi+5aY+bCcdbd4eGrcHZUXqsOp/zOc18pPQ224hqZjabz9WMYcceUJ/FxK6oqFUIVxXSMIqMfkiJMzad5lt2dx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335699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CuadroTexto"/>
          <p:cNvSpPr txBox="1"/>
          <p:nvPr/>
        </p:nvSpPr>
        <p:spPr>
          <a:xfrm>
            <a:off x="4139952" y="1124744"/>
            <a:ext cx="3478837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FFC000"/>
                </a:solidFill>
                <a:latin typeface="Impact" pitchFamily="34" charset="0"/>
              </a:rPr>
              <a:t>Batalla de buscadores</a:t>
            </a:r>
            <a:endParaRPr lang="es-ES" sz="28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491880" y="1988840"/>
            <a:ext cx="20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Tipos de preguntas:</a:t>
            </a:r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3635896" y="2492896"/>
            <a:ext cx="51845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i="1" dirty="0" smtClean="0"/>
              <a:t>Buscar una obra de Max </a:t>
            </a:r>
            <a:r>
              <a:rPr lang="es-ES" i="1" dirty="0" err="1" smtClean="0"/>
              <a:t>Ernst</a:t>
            </a:r>
            <a:r>
              <a:rPr lang="es-ES" i="1" dirty="0" smtClean="0"/>
              <a:t> (al final se puede proyectar en el aula las imágenes obtenidas)</a:t>
            </a:r>
          </a:p>
          <a:p>
            <a:pPr marL="342900" indent="-342900">
              <a:buAutoNum type="arabicPeriod"/>
            </a:pPr>
            <a:r>
              <a:rPr lang="es-ES" i="1" dirty="0" smtClean="0"/>
              <a:t>¿Qué isla del Caribe tiene nombre de flor?</a:t>
            </a:r>
          </a:p>
          <a:p>
            <a:pPr marL="342900" indent="-342900">
              <a:buAutoNum type="arabicPeriod"/>
            </a:pPr>
            <a:r>
              <a:rPr lang="es-ES" i="1" dirty="0" smtClean="0"/>
              <a:t>¿Cuántas pirámides hay en Egipto: 10, 1.000, o 10.000?</a:t>
            </a:r>
          </a:p>
          <a:p>
            <a:pPr marL="342900" indent="-342900">
              <a:buAutoNum type="arabicPeriod"/>
            </a:pPr>
            <a:r>
              <a:rPr lang="es-ES" i="1" dirty="0" smtClean="0"/>
              <a:t>¿Qué siglo es  “El Siglo de las Luces “?</a:t>
            </a:r>
          </a:p>
          <a:p>
            <a:pPr marL="342900" indent="-342900">
              <a:buAutoNum type="arabicPeriod"/>
            </a:pPr>
            <a:r>
              <a:rPr lang="es-ES" i="1" dirty="0" smtClean="0"/>
              <a:t>La deriva continental afirma que  hace millones de años todos los continentes estaban unidos y luego se separaron poco a poco  ¿Qué nombre recibía el </a:t>
            </a:r>
            <a:r>
              <a:rPr lang="es-ES" i="1" dirty="0" err="1" smtClean="0"/>
              <a:t>supercontinente</a:t>
            </a:r>
            <a:r>
              <a:rPr lang="es-ES" i="1" dirty="0" smtClean="0"/>
              <a:t> inicial?</a:t>
            </a:r>
          </a:p>
          <a:p>
            <a:pPr marL="342900" indent="-342900">
              <a:buAutoNum type="arabicPeriod"/>
            </a:pPr>
            <a:r>
              <a:rPr lang="es-ES" i="1" dirty="0" smtClean="0"/>
              <a:t>¿Qué es mayor un gigabyte, </a:t>
            </a:r>
            <a:r>
              <a:rPr lang="es-ES" i="1" dirty="0" err="1" smtClean="0"/>
              <a:t>gigabit</a:t>
            </a:r>
            <a:r>
              <a:rPr lang="es-ES" i="1" dirty="0" smtClean="0"/>
              <a:t> o </a:t>
            </a:r>
            <a:r>
              <a:rPr lang="es-ES" i="1" smtClean="0"/>
              <a:t>gibibyte</a:t>
            </a:r>
            <a:r>
              <a:rPr lang="es-ES" i="1" dirty="0" smtClean="0"/>
              <a:t>?</a:t>
            </a:r>
            <a:endParaRPr lang="es-E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AutoShape 4" descr="data:image/jpeg;base64,/9j/4AAQSkZJRgABAQAAAQABAAD/2wCEAAkGBxAPEA4NEBAPEBETDxAQFBEREA8QDxQPFBEWFhQRFRgYKCgiGBsnHBQUIzIiJykrLi4vGB8zODMsNygtLiwBCgoKDg0OGxAQGy0mHyUsLC4sLy8sNy8sNywsLC4sLCwsLCwsLDAsLCwsLCwsLCwsLCwsLCwsLCwsLCwsLCwsLP/AABEIAOEA4QMBEQACEQEDEQH/xAAcAAEAAwADAQEAAAAAAAAAAAAABQYHAQMECAL/xAA8EAACAgEBBQUGAwYFBQAAAAAAAQIDBBEFBhIhMRNBYXGBByJRkaGxFDJSM0JicnOzFSMlQ5I1U8HC8P/EABsBAQACAwEBAAAAAAAAAAAAAAAEBQIDBgEH/8QAMxEBAAIBAgQDBQgCAwEAAAAAAAECAwQRBRIhMRNBURRhcYGRIjIzQqGxwdE04QZS8CP/2gAMAwEAAhEDEQA/AN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DYFR2zvzXXZ+GxKpZd75KMPya+fevHp4lnh4ZM08TNblr+v0Rb6nry443l1Qo29euKVuJiJ/uKHaTXn1+57OTQU6Vpa3vmdjkz272iPk6cjD3gpXHDJxsnT9zhjXJ+XEtPqjOmXh952tSa/Cd3k0zx2tujcX2lW0zdObjOE4/mik67F4pS5S+aRJtwbHlrz6e+8NUau9Z2vC87B27j59XbY8+OKfDJNOMoz014ZJ9HzRTajT5NPfkyR1TaZK3jeEmaGYAAAAAAAAAAAAEftjBndDhjkW0JJt9moay8NWtV6GvJTmjvs1Zac9e8x8GU7JzrsnMw8Wd1qhZY1PhsnFuMYSlpqny14Sq09rXyREzLn9Fa2TNFbTO3xbJCKSSXRLReSLh0r9HoAAAAAAAAZ17SN6JQbwaG9eUZ8PWU5dK181r5pfEv8AhOhrt4+Tt5f2r9VmmZ8Oqxbl7tRwaE5JSyLEpW2d/E/3F8IorNdrLanJM+Udo9yVhxRjrtCxohtzgCq787p/4msaC7Ovgs1nc03cqtOdcNPi3rz6aInaLW20s2mOu8dvLf1lpy4oybbp7Y+y6cOmGPRBQhFdO9vvlJ97fxImTLfJabXneW2tYrG0PaYPQAAAAAONTzmgcnoAAAAD82/ll5P7Hk9nlu0sT3Sf+p7P/qWf2ZlNpPxYc1w3/I+rbS6dM5AAAAAAAA6sq5VwnY+kISm/KK1/8Hta81orHm8mdo3Yhu5J5e1cN2c+K+V0te+SjKz7pHZ66PA0Vq19IhT6f7eaJluhxa5AAAABBbz7xQwoclx2taxj3LuTfr0XeacuXk6R3T9DoZ1EzMztWO8o/F3eycqKtzsq+Lktewpkq4wT/dk11f8A9zPIxzbreWy+tx4p5dPSNo85jeZRO8WwcrZ8JZeHk5E4Q96yuc+KcYd84vpJLvTXTXyMb45r1rKbo9bh1FvC1FK9e0xGz3blb6LLksW/hV3C3Ca5RsS6rTuklz8efwM8WXm6S08T4TOnjxMf3fP3f6XK2xRTk+SS1MsmSuOs2t2hTVrNp2hBrIty5yrrl2VcdOKS5y1fSK8fovEqcV8uutM7zWkeneUy9a4IjpvZ3T2BHT3bblL9TlGS18Vp9tDfk4VgtHTeJ9d5YV1d4nrtMIynad2NZKqz3uHrFvVOL6Si2Uvtmp4fm8PJPNX+PcnTp8eopz16LPj3RsjGcXrFrVHU4stctIvXtKpvSaWms91V2xvNbPJjs7AUHc3JStn70K1H8zS79PvyLfFoq0w+Pn328ojzQrZptfkx/OXTtPdzafZuyradttqWvZyjGquT/TFw04fXUyw6zTc218URH1n9S+HJtvF53UfZG3sjJyIYt+bl4jnLs1NScuG7XRQmm+Wr5eDLrU6XHixeLix1tt17eSHjvabctrTDW9mbO/DUuvtbr3o27LrHObenj0Xgjk82TxJmdoj4Rss4ry12Y/ue/wDVNn/1LP7Myj0n4rnuG/5H1bbk3xrhKyb0jFat+BcTMRG8unpS17RWveVPxcjJ2rZZwWzxsWuXA3XorZy68PF5aa93Mj1m2Xr2hb5qYtDEV5YteY369o+T8bb3QnTXO/EyMjtIRc3CdnFxpLVpNaOMvoe3w7RvWWWl4nFrxTPWs1n3dnm3B32eTb+BvlxTcXKqx6KUuFayrl8Xpq0/gmMN5npZs4twymGPFxdvOP5aCSFAAAAHj2zW542TBdZUWxXm4NI2YZiuSsz6x+7G8b1mGEbnZqqz8G6T0StjF+Csi4f+x3HEsfiaW8R6b/TqptPblyRL6DODXYAAAcAZBmbR/E7TpcucXnwjp3cEbFGK+SRXxPNl3n1dl4Hg8PmK9+X9+rX0WDjXE4ppxa1TTTT6NPqgRO3V89bUUtnZtig2njZTlD48EZcUV/xaXqQpjlu7/HaNTo45vzV/9+rbNu5X+XVp0n7/AKJJr7ldxzNNcdaR5z+zj9Fj3vM+jjdH9hJ97usb8+SX00JXB9vZY+M/uw1340/CE4WiGre9+P8Asbl1UnW/5Wm19U/mc9/yDFE465PSdlpwy/2pp83k3dz5LGzlHnKqMpw83CTS+cfqSP8Ajk89OS3bmj9WHFqctotHnCl+y/NT2iuJ6uzGsim+vFrGX1SkfRuN4dtNHL2iXMaK3/06+bYjklswn2o4qo2jkOHLtI13LTr2klo2vFyjr6nZ8Iyc2jjm8t4+Sp1NdsvRt9bk6k5fm7Na/wA3DzOMvtvOy0n7rE9zP+qbP/qWf2ZlPpPxXO8O/wAj6tG9o+Y68eqC/wBy3R+UYt6fPT5E/VTtXZ33A8MXzzM+UI7c3bPYbPgq8fIyLHbe3GqtuOrtlpxTfJctD3DbbHG0MuJ4IvrLc1orHTv8PR7L9n7U2gnG62OBRJaOunSd8ovulPu9DPlvPdHjPpdP+FXnt627fKP7SO7+5mDgNTppTtX+9Y3OzmtHo3+X00M4rEImfWZs/wB+3y8liMkYAAAOGB8+757Ilg5t1GjUJSdtUu51yeqSfxi9V6L4ndcO1MajBEz3jpP/AL3qbPiml2vbibxxz8aPE129aULY9+vdYvCWmvnqu45XiOjnTZZj8s9Y/r5LHT5oyV9/mspXpCM25syzKgq45V+NHnxdjwKcl8OJptemhuw5Yx25uWJ+LC9OaNt9mb79bCWyqKbqsjKtlPIVTVtmq4XVOWq0056xRf8ADdTOryzS9Y2iN+ke9C1GKMdd4mfq9Psch288zLslOU65QrhrOTjGMoty0XTXpzNPHJ5JrjrG0bbs9HHSZlVt4654effDmpV5Hb168tYyn2kGvDu9GcjavJfd9K0eSuq0kR6xtP02/wBty2dmwyKqsit6wshGcfKS108ydE7xu4bLjtivNLd4nZ6T1rYNvhjPM21di1e87cmuvl3KNcFZL04ZfIjTG93Y4c3s/DazbvtP6zOzV966XCmqyPSpqL8INJa/NIreOaecmGLx+Vz3D8keJNZ83Xufkr/Nq16vtI+PJKX2Ro4FqI5bYZ794bOJYpiYv8lmOiVaC3wtUcda/rT+SZScdtHs8V9ZhYcMrM5uno8O4GK+wtvkv21nup99cVon6tyN/CcE4sG8+fU4lli+Xljy6KLvFufmbOyll4UJ20xs7Wt1x47Knrr2coLm492q7up32m4ng1GHwtRO07be74udyaa9Lc2NcMT2hVdkpZGPkUW8OrrlDhTa6uLlpy9CrnhN5vtitFq+u/7t3tcRH24mJRWwdgT2tl/41lxUaeKMqKevFGH5JS/h1WvizdqtVGlxeyYZ6/mn3z3iDFjnJbxb/Jo9v5Zfyv7FFKXbtLDdzH/qmz/6ln9mZUaT8VznDv8AIaJ7UcOU8Htopt0Wxsen/bacZP04k/Qss9earvOCZ4x6nafzRsgPZXt2MJ2YU5aK2XaVNvl2miUoeqSa8ma9Pbb7MrHj2jm0Rnr5dJ/if4aeSnLOQAAAAAAQO9+7FO0qeys9yyLcqrUtZQk+vnF8tV4eBL0esvpr81e3nDVlxRkjaWO34e0tiXq2UJw4W1G+tOdE496b+D/TLR/c6iup0uux8lp+U91dOLJitzQvuwvariWxSyVKmenOUU51Px0XvLy0fmU+o4HmrO+KeaP1Sqays/ejZYlvvszTi/G0JeMmn8mtSDPDtVE7ckt3tGP/ALKF7TN58faNVGLg9rlWQyFY3XTY4JKucdOmres13adS14XgtpLzkzTFY2279e6PnvGSNqdU17G9k5ONTlvJosp7S2uUFNJOUVBpvTqvUicX1GPNkrOOd9obtPSaV6pzfbc+vaUIyUuyyK0+zt01TX6Jrvj9ilvTmW2h199Lbp1ie8Klu5lbW2PxY1+DbkY/E2nQ1Zwt83KDXc33NIwrzU6bLTV20eu+3F+W/vjp80/lb05+RB14OzcmFkuXa5ShVXD+LTX3jLmtPaECul02Od8uWJj0r5u3cfcqOA55V81dl2a8VnPhgpPWUY6/F9X3ntaRDXrtfbUztHSsdoW62uM4yhJKUZJpp9Gn1RlasWjaUGJmJ3hS8nd/KxLO1xP82tPVQ4krYeHPlJfUoM/CsmPJ4unnrC2prseWnJmj5penb92mksLJ4/goPh18+4m01Wq22thnf3TGyJbT4d965I2eS/Y+Rn2RnlLsaI9KVJOcl8G1yS+vka66LJnyRl1O3TtWGz2qmGk0w957zP8AC0VVqMVGKUYxSSS5JJdEWyv7vJtHa2PjLW+6qr+eaT9F1ZuxYMmWdqVmWFsla/elkntN2zi5ltF+LdK5xrlVOMarlFR14lJSaSfVp+h03CKZNNW1M0RG87x1hX6qYyTE06/JI+z/AH9hTXVhZLSqjpCu79Ee6Nn8P8Xd38uZq4nwqbzObF384/r+nun1PLHJf6tPzrJqqyVUO1nwScIKUY8UtOS1fJeZzFt9lhbea9GP7H3Y2xjZVGWsKEnVJyUe3pWusXFrXXlybK/Hpr0tFlTg0OXFfnju1bZVt99U/wAXjRoctY9l2sb+KDWj4tElz+HMn1mZj7ULbHa/eeksu3m9n2Xi2StwYvIocuJVqWl9XektfzJdzXP7mm+Hzh1Wj41Sa8mf/UvXsnfTbFaVNmz772uSc6LoT9ZJaM9rN48mnPpOHXnmrk5f1XPYFu08iUbsuFWHSuaoh7905fxy6Rj4Lmba8091VqPZqRy4d7T6z2+ULMZIQAAAAAHEoppppNPufNAQ+Vups+18VmHjSfx7KCf0N9dTmr2tP1YTSs94cY+6ez63rDCxk/6UX9xbU5rd7z9SMdY7QlaMeFa0hCEF8IxUV9DTMzPdm7TwAAAAAAAAAFY393ieDRFQeltrlGL/AExitZyXjzivUseGaP2nL17R3RtTm8OvTvKB3A3bqyqltTMXb2Wym4Rs1lGEIycdWn1k2n1JPE9Xal5wYvs1jp06MNNhjl57dZloFdEIrSMIRXwUUkUszMymMt9p25dVNc9pY0VWlKPbVR5QanJR7SC7nxNarpz18+j4PxG83jBfr6SgarBERzQtPsrzZ3bMoc224SspTfVwhLSPyXL0K7i2OtNVaK+fX6pGmmZxxutxWt4AAAAAAAAAAAAAAAAAAAAAAAAAAFI9qm79uXj1XURc7ceU5dmvzTqmlxqPxl7sXp4MtuEayunyzF+1kXVYpyV3jvCr+zrfyrFr/A5XFCEZy4J6NuHE9ZVzj16tvXx0LHifDLZ7eNh6794/mGjBqPDjku0WO9mz3Hi/G42njbBP5PmUU6HUxO3hz9EyM+P/ALQqO9u3v8Wg9lbMi7+0nDtsjRqiuEZKX5n15pennyn6XD7Fbx8/SY7V85n+GnJfxfsU+crtu5siGDjU4kHqq46OT6ym3rKT822VefNbNkm9u8pNKxWNoSRqZAAAAAAAAAAAAAAAAAAAAAAAAAAAcaARO1N2cHKfHfi02S/W4JT/AOS0Zvx6nNi+5aY+bCcdbd4eGrcHZUXqsOp/zOc18pPQ224hqZjabz9WMYcceUJ/FxK6oqFUIVxXSMIqMfkiJMzad5lt2dx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35696" y="1916832"/>
            <a:ext cx="2232086" cy="33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434887">
            <a:off x="4581261" y="1985752"/>
            <a:ext cx="29540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Rectángulo"/>
          <p:cNvSpPr/>
          <p:nvPr/>
        </p:nvSpPr>
        <p:spPr>
          <a:xfrm>
            <a:off x="3347864" y="5301208"/>
            <a:ext cx="29867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100" dirty="0" smtClean="0">
                <a:latin typeface="Century Gothic" pitchFamily="34" charset="0"/>
              </a:rPr>
              <a:t>Son personajes de </a:t>
            </a:r>
            <a:r>
              <a:rPr lang="es-ES" sz="1100" dirty="0" err="1" smtClean="0">
                <a:latin typeface="Century Gothic" pitchFamily="34" charset="0"/>
              </a:rPr>
              <a:t>Geektionnerd</a:t>
            </a:r>
            <a:r>
              <a:rPr lang="es-ES" sz="1100" dirty="0" smtClean="0">
                <a:latin typeface="Century Gothic" pitchFamily="34" charset="0"/>
              </a:rPr>
              <a:t> </a:t>
            </a:r>
            <a:r>
              <a:rPr lang="es-ES" sz="1100" dirty="0" err="1" smtClean="0">
                <a:latin typeface="Century Gothic" pitchFamily="34" charset="0"/>
              </a:rPr>
              <a:t>Creator</a:t>
            </a:r>
            <a:endParaRPr lang="es-ES" sz="1100" dirty="0" smtClean="0">
              <a:latin typeface="Century Gothic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267744" y="5517232"/>
            <a:ext cx="51845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 smtClean="0">
                <a:latin typeface="Century Gothic" pitchFamily="34" charset="0"/>
              </a:rPr>
              <a:t>Las </a:t>
            </a:r>
            <a:r>
              <a:rPr lang="fr-FR" sz="1100" dirty="0" err="1" smtClean="0">
                <a:latin typeface="Century Gothic" pitchFamily="34" charset="0"/>
              </a:rPr>
              <a:t>imagenes</a:t>
            </a:r>
            <a:r>
              <a:rPr lang="fr-FR" sz="1100" dirty="0" smtClean="0">
                <a:latin typeface="Century Gothic" pitchFamily="34" charset="0"/>
              </a:rPr>
              <a:t> son </a:t>
            </a:r>
            <a:r>
              <a:rPr lang="fr-FR" sz="1100" dirty="0" err="1" smtClean="0">
                <a:latin typeface="Century Gothic" pitchFamily="34" charset="0"/>
              </a:rPr>
              <a:t>obra</a:t>
            </a:r>
            <a:r>
              <a:rPr lang="fr-FR" sz="1100" dirty="0" smtClean="0">
                <a:latin typeface="Century Gothic" pitchFamily="34" charset="0"/>
              </a:rPr>
              <a:t> de  Simon "Gee" </a:t>
            </a:r>
            <a:r>
              <a:rPr lang="fr-FR" sz="1100" dirty="0" err="1" smtClean="0">
                <a:latin typeface="Century Gothic" pitchFamily="34" charset="0"/>
              </a:rPr>
              <a:t>Giraudot</a:t>
            </a:r>
            <a:r>
              <a:rPr lang="fr-FR" sz="1100" dirty="0" smtClean="0">
                <a:latin typeface="Century Gothic" pitchFamily="34" charset="0"/>
              </a:rPr>
              <a:t> </a:t>
            </a:r>
            <a:r>
              <a:rPr lang="fr-FR" sz="1100" dirty="0" err="1" smtClean="0">
                <a:latin typeface="Century Gothic" pitchFamily="34" charset="0"/>
              </a:rPr>
              <a:t>difundidas</a:t>
            </a:r>
            <a:r>
              <a:rPr lang="fr-FR" sz="1100" dirty="0" smtClean="0">
                <a:latin typeface="Century Gothic" pitchFamily="34" charset="0"/>
              </a:rPr>
              <a:t> </a:t>
            </a:r>
            <a:r>
              <a:rPr lang="fr-FR" sz="1100" dirty="0" err="1" smtClean="0">
                <a:latin typeface="Century Gothic" pitchFamily="34" charset="0"/>
              </a:rPr>
              <a:t>bajo</a:t>
            </a:r>
            <a:r>
              <a:rPr lang="fr-FR" sz="1100" dirty="0" smtClean="0">
                <a:latin typeface="Century Gothic" pitchFamily="34" charset="0"/>
              </a:rPr>
              <a:t> licencia  </a:t>
            </a:r>
            <a:r>
              <a:rPr lang="fr-FR" sz="1100" dirty="0" err="1" smtClean="0">
                <a:latin typeface="Century Gothic" pitchFamily="34" charset="0"/>
              </a:rPr>
              <a:t>Creative</a:t>
            </a:r>
            <a:r>
              <a:rPr lang="fr-FR" sz="1100" dirty="0" smtClean="0">
                <a:latin typeface="Century Gothic" pitchFamily="34" charset="0"/>
              </a:rPr>
              <a:t> Commons </a:t>
            </a:r>
            <a:r>
              <a:rPr lang="fr-FR" sz="1100" dirty="0" err="1" smtClean="0">
                <a:latin typeface="Century Gothic" pitchFamily="34" charset="0"/>
              </a:rPr>
              <a:t>By-S</a:t>
            </a:r>
            <a:endParaRPr lang="es-ES" sz="11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0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3059832" y="404664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De repente aparece en la pantalla del navegador</a:t>
            </a:r>
          </a:p>
          <a:p>
            <a:r>
              <a:rPr lang="es-ES" dirty="0" smtClean="0">
                <a:latin typeface="Century Gothic" pitchFamily="34" charset="0"/>
              </a:rPr>
              <a:t>un mensaje como</a:t>
            </a:r>
            <a:endParaRPr lang="es-ES" dirty="0">
              <a:latin typeface="Century Gothic" pitchFamily="34" charset="0"/>
            </a:endParaRPr>
          </a:p>
        </p:txBody>
      </p:sp>
      <p:pic>
        <p:nvPicPr>
          <p:cNvPr id="22532" name="Picture 4" descr="http://3.bp.blogspot.com/-RnD4f_fuXVo/Uvu1Blt0F5I/AAAAAAAAAKc/Kn-llP_kB80/s1600/image003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68031">
            <a:off x="3640946" y="1588872"/>
            <a:ext cx="4248472" cy="322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18 CuadroTexto"/>
          <p:cNvSpPr txBox="1"/>
          <p:nvPr/>
        </p:nvSpPr>
        <p:spPr>
          <a:xfrm rot="476966">
            <a:off x="2789741" y="5428234"/>
            <a:ext cx="291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¿Qué hacemos?</a:t>
            </a:r>
            <a:endParaRPr lang="es-ES" sz="2400" b="1" dirty="0"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27584" y="386104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itchFamily="34" charset="0"/>
              </a:rPr>
              <a:t>Nos invita a comprar  o descargar algún tipo  de archivo</a:t>
            </a:r>
            <a:endParaRPr lang="es-E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04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966">
            <a:off x="4787804" y="1634711"/>
            <a:ext cx="2774482" cy="49324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0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3059832" y="404664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De repente aparece en la pantalla del navegador</a:t>
            </a:r>
          </a:p>
          <a:p>
            <a:r>
              <a:rPr lang="es-ES" dirty="0" smtClean="0">
                <a:latin typeface="Century Gothic" pitchFamily="34" charset="0"/>
              </a:rPr>
              <a:t>un mensaje como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 rot="476966">
            <a:off x="2789741" y="5428234"/>
            <a:ext cx="291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C000"/>
                </a:solidFill>
                <a:latin typeface="Century Gothic" pitchFamily="34" charset="0"/>
              </a:rPr>
              <a:t>¿Qué hacemos?</a:t>
            </a:r>
            <a:endParaRPr lang="es-ES" sz="24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27584" y="386104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itchFamily="34" charset="0"/>
              </a:rPr>
              <a:t>Nos invita a comprar  o descargar algún tipo  de archivo</a:t>
            </a:r>
            <a:endParaRPr lang="es-ES" dirty="0">
              <a:latin typeface="Century Gothic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 rot="532344">
            <a:off x="3661558" y="1192624"/>
            <a:ext cx="196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Y … ¿en un móvil ?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xmlns="" val="33246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3059833" y="404664"/>
            <a:ext cx="608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Abrimos nuestro navegador y nos encontramos con una de estas pantallas.</a:t>
            </a:r>
          </a:p>
        </p:txBody>
      </p:sp>
      <p:pic>
        <p:nvPicPr>
          <p:cNvPr id="22534" name="Picture 6" descr="Phising con Goog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45268"/>
            <a:ext cx="4104456" cy="26597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229" y="3554203"/>
            <a:ext cx="3888432" cy="26642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20 CuadroTexto"/>
          <p:cNvSpPr txBox="1"/>
          <p:nvPr/>
        </p:nvSpPr>
        <p:spPr>
          <a:xfrm>
            <a:off x="2843808" y="4299337"/>
            <a:ext cx="335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latin typeface="Century Gothic" pitchFamily="34" charset="0"/>
              </a:rPr>
              <a:t>¿Qué observas aquí?</a:t>
            </a:r>
            <a:endParaRPr lang="es-ES" sz="2400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3059832" y="404664"/>
            <a:ext cx="6062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Gothic" pitchFamily="34" charset="0"/>
              </a:rPr>
              <a:t>Abrimos nuestro navegador  y nos encontramos con</a:t>
            </a:r>
          </a:p>
          <a:p>
            <a:r>
              <a:rPr lang="es-ES" dirty="0" smtClean="0">
                <a:latin typeface="Century Gothic" pitchFamily="34" charset="0"/>
              </a:rPr>
              <a:t>esta pantalla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484784"/>
            <a:ext cx="610923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4283968" y="5373216"/>
            <a:ext cx="25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entury Gothic" pitchFamily="34" charset="0"/>
              </a:rPr>
              <a:t>¿Qué sospechamos?</a:t>
            </a:r>
            <a:endParaRPr lang="es-ES" b="1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2915816" y="1844824"/>
            <a:ext cx="46085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7092280" y="1772816"/>
            <a:ext cx="2051720" cy="356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2771800" y="2420888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bg1"/>
                </a:solidFill>
                <a:latin typeface="Century Gothic" pitchFamily="34" charset="0"/>
              </a:rPr>
              <a:t>Antes de  pulsar sobre un enlace </a:t>
            </a:r>
            <a:r>
              <a:rPr lang="es-ES" sz="1600" b="1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es conveniente  que pasemos por el  link para ver  el lugar al que nos lleva.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717032"/>
            <a:ext cx="4129366" cy="27363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" name="22 Conector recto de flecha"/>
          <p:cNvCxnSpPr/>
          <p:nvPr/>
        </p:nvCxnSpPr>
        <p:spPr>
          <a:xfrm flipH="1">
            <a:off x="1043608" y="5661248"/>
            <a:ext cx="1008112" cy="7200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gis-sac.com/Portal/images/Nclientes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085184"/>
            <a:ext cx="504056" cy="504056"/>
          </a:xfrm>
          <a:prstGeom prst="rect">
            <a:avLst/>
          </a:prstGeom>
          <a:noFill/>
        </p:spPr>
      </p:pic>
      <p:sp>
        <p:nvSpPr>
          <p:cNvPr id="24" name="23 CuadroTexto"/>
          <p:cNvSpPr txBox="1"/>
          <p:nvPr/>
        </p:nvSpPr>
        <p:spPr>
          <a:xfrm>
            <a:off x="2627784" y="293747"/>
            <a:ext cx="5328592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¿Cómo sabemos al sitio que vamos?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843808" y="2420888"/>
            <a:ext cx="35205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smtClean="0">
                <a:solidFill>
                  <a:schemeClr val="accent4">
                    <a:lumMod val="75000"/>
                  </a:schemeClr>
                </a:solidFill>
                <a:latin typeface="Century Gothic" pitchFamily="34" charset="0"/>
              </a:rPr>
              <a:t>Antes de  pulsar sobre un enlace </a:t>
            </a:r>
            <a:endParaRPr lang="es-E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12 Grupo"/>
          <p:cNvGrpSpPr/>
          <p:nvPr/>
        </p:nvGrpSpPr>
        <p:grpSpPr>
          <a:xfrm>
            <a:off x="4427984" y="2420888"/>
            <a:ext cx="3996952" cy="1368152"/>
            <a:chOff x="4391472" y="2420888"/>
            <a:chExt cx="3996952" cy="1368152"/>
          </a:xfrm>
        </p:grpSpPr>
        <p:sp>
          <p:nvSpPr>
            <p:cNvPr id="14" name="13 Nube"/>
            <p:cNvSpPr/>
            <p:nvPr/>
          </p:nvSpPr>
          <p:spPr>
            <a:xfrm>
              <a:off x="4391472" y="2420888"/>
              <a:ext cx="3996952" cy="1152128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Elipse"/>
            <p:cNvSpPr/>
            <p:nvPr/>
          </p:nvSpPr>
          <p:spPr>
            <a:xfrm>
              <a:off x="4679504" y="3356992"/>
              <a:ext cx="216024" cy="2160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Elipse"/>
            <p:cNvSpPr/>
            <p:nvPr/>
          </p:nvSpPr>
          <p:spPr>
            <a:xfrm>
              <a:off x="4535488" y="3653408"/>
              <a:ext cx="135632" cy="1356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-1"/>
            <a:ext cx="2016224" cy="33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2483768" y="2681536"/>
            <a:ext cx="24482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CuadroTexto"/>
          <p:cNvSpPr txBox="1"/>
          <p:nvPr/>
        </p:nvSpPr>
        <p:spPr>
          <a:xfrm>
            <a:off x="5004048" y="2564904"/>
            <a:ext cx="28803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¿Y en los </a:t>
            </a:r>
            <a:r>
              <a:rPr lang="es-ES" sz="1600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móviles</a:t>
            </a:r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?...</a:t>
            </a:r>
          </a:p>
        </p:txBody>
      </p:sp>
      <p:sp>
        <p:nvSpPr>
          <p:cNvPr id="18" name="17 Nube"/>
          <p:cNvSpPr/>
          <p:nvPr/>
        </p:nvSpPr>
        <p:spPr>
          <a:xfrm>
            <a:off x="4607496" y="3645024"/>
            <a:ext cx="3096344" cy="1368152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4823520" y="3717032"/>
            <a:ext cx="23042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¿Será  manteniendo pulsado el enlace?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627784" y="260648"/>
            <a:ext cx="5328592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2">
                    <a:lumMod val="25000"/>
                  </a:schemeClr>
                </a:solidFill>
                <a:latin typeface="Century Gothic" pitchFamily="34" charset="0"/>
              </a:rPr>
              <a:t>¿Cómo sabemos al sitio que vamos?</a:t>
            </a:r>
            <a:endParaRPr lang="es-ES" sz="2400" b="1" dirty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330972" y="2924944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¿y en las tabletas?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Diapositiva 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1576</Words>
  <Application>Microsoft Office PowerPoint</Application>
  <PresentationFormat>Presentación en pantalla (4:3)</PresentationFormat>
  <Paragraphs>245</Paragraphs>
  <Slides>35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6" baseType="lpstr">
      <vt:lpstr>Arial</vt:lpstr>
      <vt:lpstr>Aharoni</vt:lpstr>
      <vt:lpstr>Calibri</vt:lpstr>
      <vt:lpstr>Century Gothic</vt:lpstr>
      <vt:lpstr>Arial Black</vt:lpstr>
      <vt:lpstr>Impact</vt:lpstr>
      <vt:lpstr>Constantia</vt:lpstr>
      <vt:lpstr>Gulim</vt:lpstr>
      <vt:lpstr>MS UI Gothic</vt:lpstr>
      <vt:lpstr>Gungsuh</vt:lpstr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</vt:vector>
  </TitlesOfParts>
  <Company>RevolucionUnattended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</dc:creator>
  <cp:lastModifiedBy>ape</cp:lastModifiedBy>
  <cp:revision>191</cp:revision>
  <dcterms:created xsi:type="dcterms:W3CDTF">2015-01-12T21:43:56Z</dcterms:created>
  <dcterms:modified xsi:type="dcterms:W3CDTF">2015-02-11T07:29:22Z</dcterms:modified>
</cp:coreProperties>
</file>