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9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8" r:id="rId14"/>
    <p:sldId id="269" r:id="rId15"/>
    <p:sldId id="270" r:id="rId16"/>
    <p:sldId id="275" r:id="rId17"/>
    <p:sldId id="277" r:id="rId18"/>
    <p:sldId id="278" r:id="rId19"/>
    <p:sldId id="279" r:id="rId20"/>
    <p:sldId id="276" r:id="rId21"/>
    <p:sldId id="280" r:id="rId22"/>
    <p:sldId id="284" r:id="rId23"/>
    <p:sldId id="281" r:id="rId24"/>
    <p:sldId id="285" r:id="rId25"/>
    <p:sldId id="293" r:id="rId26"/>
    <p:sldId id="286" r:id="rId27"/>
    <p:sldId id="282" r:id="rId28"/>
    <p:sldId id="283" r:id="rId29"/>
    <p:sldId id="274" r:id="rId30"/>
    <p:sldId id="288" r:id="rId31"/>
    <p:sldId id="287" r:id="rId32"/>
    <p:sldId id="289" r:id="rId33"/>
    <p:sldId id="290" r:id="rId34"/>
    <p:sldId id="294" r:id="rId35"/>
    <p:sldId id="296" r:id="rId36"/>
    <p:sldId id="297" r:id="rId37"/>
    <p:sldId id="291" r:id="rId38"/>
    <p:sldId id="298" r:id="rId39"/>
    <p:sldId id="299" r:id="rId40"/>
  </p:sldIdLst>
  <p:sldSz cx="12192000" cy="6858000"/>
  <p:notesSz cx="6858000" cy="9144000"/>
  <p:custDataLst>
    <p:tags r:id="rId41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843"/>
    <a:srgbClr val="223C50"/>
    <a:srgbClr val="ABD4D8"/>
    <a:srgbClr val="677A89"/>
    <a:srgbClr val="6996BE"/>
    <a:srgbClr val="5B9BD5"/>
    <a:srgbClr val="6C98BF"/>
    <a:srgbClr val="4986BD"/>
    <a:srgbClr val="3A75A9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91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840E-AB2E-465B-B447-1D3A285199AE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3BD-3DD3-4F50-AB00-A94E771454FB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73890"/>
            <a:ext cx="3945925" cy="1360018"/>
            <a:chOff x="0" y="73890"/>
            <a:chExt cx="3945925" cy="1360018"/>
          </a:xfrm>
        </p:grpSpPr>
        <p:grpSp>
          <p:nvGrpSpPr>
            <p:cNvPr id="8" name="Grupo 7"/>
            <p:cNvGrpSpPr/>
            <p:nvPr/>
          </p:nvGrpSpPr>
          <p:grpSpPr>
            <a:xfrm>
              <a:off x="1449860" y="258618"/>
              <a:ext cx="2496065" cy="1175290"/>
              <a:chOff x="0" y="702937"/>
              <a:chExt cx="9009530" cy="4990085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0" y="702937"/>
                <a:ext cx="9009530" cy="4990085"/>
              </a:xfrm>
              <a:prstGeom prst="rect">
                <a:avLst/>
              </a:prstGeom>
            </p:spPr>
          </p:pic>
          <p:grpSp>
            <p:nvGrpSpPr>
              <p:cNvPr id="14" name="Grupo 13"/>
              <p:cNvGrpSpPr/>
              <p:nvPr/>
            </p:nvGrpSpPr>
            <p:grpSpPr>
              <a:xfrm>
                <a:off x="4300905" y="1549565"/>
                <a:ext cx="2424778" cy="2430660"/>
                <a:chOff x="7584141" y="3826530"/>
                <a:chExt cx="2424778" cy="2430660"/>
              </a:xfrm>
            </p:grpSpPr>
            <p:sp>
              <p:nvSpPr>
                <p:cNvPr id="16" name="Elipse 15"/>
                <p:cNvSpPr/>
                <p:nvPr/>
              </p:nvSpPr>
              <p:spPr>
                <a:xfrm>
                  <a:off x="7584141" y="3832412"/>
                  <a:ext cx="2424778" cy="24247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17" name="Imagen 16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602910" y="3826530"/>
                  <a:ext cx="2406009" cy="2406009"/>
                </a:xfrm>
                <a:prstGeom prst="rect">
                  <a:avLst/>
                </a:prstGeom>
              </p:spPr>
            </p:pic>
          </p:grpSp>
          <p:sp>
            <p:nvSpPr>
              <p:cNvPr id="15" name="Rectángulo 14"/>
              <p:cNvSpPr/>
              <p:nvPr/>
            </p:nvSpPr>
            <p:spPr>
              <a:xfrm>
                <a:off x="4294109" y="1210131"/>
                <a:ext cx="1212389" cy="2770094"/>
              </a:xfrm>
              <a:prstGeom prst="rect">
                <a:avLst/>
              </a:prstGeom>
              <a:solidFill>
                <a:srgbClr val="6C98BF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9" name="Rectángulo 8"/>
            <p:cNvSpPr/>
            <p:nvPr/>
          </p:nvSpPr>
          <p:spPr>
            <a:xfrm>
              <a:off x="1" y="744650"/>
              <a:ext cx="1820562" cy="689258"/>
            </a:xfrm>
            <a:prstGeom prst="rect">
              <a:avLst/>
            </a:prstGeom>
            <a:solidFill>
              <a:srgbClr val="3A7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0" y="258618"/>
              <a:ext cx="1449860" cy="700216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293091" y="258618"/>
              <a:ext cx="618836" cy="7002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Elipse 11"/>
            <p:cNvSpPr/>
            <p:nvPr/>
          </p:nvSpPr>
          <p:spPr>
            <a:xfrm>
              <a:off x="341744" y="73890"/>
              <a:ext cx="770343" cy="795569"/>
            </a:xfrm>
            <a:prstGeom prst="ellipse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cxnSp>
        <p:nvCxnSpPr>
          <p:cNvPr id="18" name="Conector recto 17"/>
          <p:cNvCxnSpPr/>
          <p:nvPr userDrawn="1"/>
        </p:nvCxnSpPr>
        <p:spPr>
          <a:xfrm>
            <a:off x="-424873" y="1107823"/>
            <a:ext cx="2733964" cy="0"/>
          </a:xfrm>
          <a:prstGeom prst="line">
            <a:avLst/>
          </a:prstGeom>
          <a:ln w="139700" cap="rnd">
            <a:solidFill>
              <a:schemeClr val="bg1">
                <a:alpha val="69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50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840E-AB2E-465B-B447-1D3A285199AE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3BD-3DD3-4F50-AB00-A94E77145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2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840E-AB2E-465B-B447-1D3A285199AE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3BD-3DD3-4F50-AB00-A94E77145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24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840E-AB2E-465B-B447-1D3A285199AE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3BD-3DD3-4F50-AB00-A94E77145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16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840E-AB2E-465B-B447-1D3A285199AE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3BD-3DD3-4F50-AB00-A94E77145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84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840E-AB2E-465B-B447-1D3A285199AE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3BD-3DD3-4F50-AB00-A94E77145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00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840E-AB2E-465B-B447-1D3A285199AE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3BD-3DD3-4F50-AB00-A94E77145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08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840E-AB2E-465B-B447-1D3A285199AE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3BD-3DD3-4F50-AB00-A94E77145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6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840E-AB2E-465B-B447-1D3A285199AE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3BD-3DD3-4F50-AB00-A94E77145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48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840E-AB2E-465B-B447-1D3A285199AE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3BD-3DD3-4F50-AB00-A94E77145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31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840E-AB2E-465B-B447-1D3A285199AE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63BD-3DD3-4F50-AB00-A94E77145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01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F840E-AB2E-465B-B447-1D3A285199AE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263BD-3DD3-4F50-AB00-A94E77145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92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1.png"/><Relationship Id="rId7" Type="http://schemas.openxmlformats.org/officeDocument/2006/relationships/hyperlink" Target="https://addons.mozilla.org/es/firefox/addon/lightbea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hostery.com/products/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.png"/><Relationship Id="rId7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hyperlink" Target="https://panopticlick.eff.org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1.png"/><Relationship Id="rId7" Type="http://schemas.openxmlformats.org/officeDocument/2006/relationships/hyperlink" Target="https://panopticlick.eff.org/" TargetMode="External"/><Relationship Id="rId12" Type="http://schemas.openxmlformats.org/officeDocument/2006/relationships/image" Target="../media/image6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14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anonymouse.org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7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8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3520" y="234521"/>
            <a:ext cx="4202546" cy="1890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" name="Grupo 1"/>
          <p:cNvGrpSpPr/>
          <p:nvPr/>
        </p:nvGrpSpPr>
        <p:grpSpPr>
          <a:xfrm>
            <a:off x="0" y="702937"/>
            <a:ext cx="9009530" cy="5375222"/>
            <a:chOff x="0" y="702937"/>
            <a:chExt cx="9009530" cy="537522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702937"/>
              <a:ext cx="9009530" cy="4990085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0" y="5801160"/>
              <a:ext cx="5513294" cy="276999"/>
            </a:xfrm>
            <a:prstGeom prst="rect">
              <a:avLst/>
            </a:prstGeom>
            <a:solidFill>
              <a:srgbClr val="6C98BF"/>
            </a:solidFill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Segoe UI Light" pitchFamily="34" charset="0"/>
                  <a:cs typeface="Segoe UI Light" pitchFamily="34" charset="0"/>
                </a:rPr>
                <a:t>PLAN DE SEGURIDAD Y CONFIANZA DIGITAL EN EL ÁMBITO EDUCATIVO </a:t>
              </a:r>
              <a:r>
                <a:rPr lang="es-ES" sz="1200" b="1" dirty="0" smtClean="0">
                  <a:solidFill>
                    <a:schemeClr val="bg1"/>
                  </a:solidFill>
                  <a:latin typeface="Segoe UI Light" pitchFamily="34" charset="0"/>
                  <a:cs typeface="Segoe UI Light" pitchFamily="34" charset="0"/>
                </a:rPr>
                <a:t>2018</a:t>
              </a:r>
              <a:endParaRPr lang="es-ES" sz="1200" b="1" dirty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4300905" y="1549565"/>
              <a:ext cx="2424778" cy="2430660"/>
              <a:chOff x="7584141" y="3826530"/>
              <a:chExt cx="2424778" cy="2430660"/>
            </a:xfrm>
          </p:grpSpPr>
          <p:sp>
            <p:nvSpPr>
              <p:cNvPr id="14" name="Elipse 13"/>
              <p:cNvSpPr/>
              <p:nvPr/>
            </p:nvSpPr>
            <p:spPr>
              <a:xfrm>
                <a:off x="7584141" y="3832412"/>
                <a:ext cx="2424778" cy="24247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602910" y="3826530"/>
                <a:ext cx="2406009" cy="2406009"/>
              </a:xfrm>
              <a:prstGeom prst="rect">
                <a:avLst/>
              </a:prstGeom>
            </p:spPr>
          </p:pic>
        </p:grpSp>
        <p:sp>
          <p:nvSpPr>
            <p:cNvPr id="16" name="Rectángulo 15"/>
            <p:cNvSpPr/>
            <p:nvPr/>
          </p:nvSpPr>
          <p:spPr>
            <a:xfrm>
              <a:off x="4294109" y="1367481"/>
              <a:ext cx="1212389" cy="2612744"/>
            </a:xfrm>
            <a:prstGeom prst="rect">
              <a:avLst/>
            </a:prstGeom>
            <a:solidFill>
              <a:srgbClr val="6C98B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7381496" y="2121505"/>
            <a:ext cx="515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¿si</a:t>
            </a:r>
            <a:r>
              <a:rPr lang="es-ES" sz="3600" dirty="0" smtClean="0">
                <a:latin typeface="Arial Rounded MT Bold" panose="020F0704030504030204" pitchFamily="34" charset="0"/>
              </a:rPr>
              <a:t>n naufragar? </a:t>
            </a:r>
            <a:endParaRPr lang="es-ES" sz="3600" dirty="0" smtClean="0">
              <a:latin typeface="Arial Rounded MT Bold" panose="020F07040305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381496" y="2857676"/>
            <a:ext cx="4810504" cy="307777"/>
          </a:xfrm>
          <a:prstGeom prst="rect">
            <a:avLst/>
          </a:prstGeom>
          <a:solidFill>
            <a:srgbClr val="FFC000"/>
          </a:solidFill>
        </p:spPr>
        <p:txBody>
          <a:bodyPr wrap="square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TALLER SOBRE </a:t>
            </a:r>
            <a:r>
              <a:rPr lang="es-E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NAVEGACIÓN SEGURA</a:t>
            </a:r>
            <a:endParaRPr lang="es-E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7259" y="6232539"/>
            <a:ext cx="5438775" cy="609600"/>
            <a:chOff x="197623" y="6148192"/>
            <a:chExt cx="5438775" cy="60960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623" y="6148192"/>
              <a:ext cx="5438775" cy="609600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4543865" y="6288258"/>
              <a:ext cx="1033606" cy="323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4348465" y="6219525"/>
            <a:ext cx="1164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A74F"/>
                </a:solidFill>
              </a:rPr>
              <a:t>2018</a:t>
            </a:r>
            <a:endParaRPr lang="es-ES" sz="3200" b="1" dirty="0">
              <a:solidFill>
                <a:srgbClr val="FFA74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04945" y="6372605"/>
            <a:ext cx="1363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#</a:t>
            </a:r>
            <a:r>
              <a:rPr lang="es-ES_tradnl" sz="2400" dirty="0" err="1" smtClean="0"/>
              <a:t>secontic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4155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2" y="2107345"/>
            <a:ext cx="6690862" cy="449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10496415" y="1929230"/>
            <a:ext cx="2051720" cy="356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upo 3"/>
          <p:cNvGrpSpPr/>
          <p:nvPr/>
        </p:nvGrpSpPr>
        <p:grpSpPr>
          <a:xfrm>
            <a:off x="6666901" y="2427405"/>
            <a:ext cx="4608512" cy="2304256"/>
            <a:chOff x="6666901" y="2427405"/>
            <a:chExt cx="4608512" cy="230425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666901" y="2427405"/>
              <a:ext cx="4608512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8 CuadroTexto"/>
            <p:cNvSpPr txBox="1"/>
            <p:nvPr/>
          </p:nvSpPr>
          <p:spPr>
            <a:xfrm>
              <a:off x="6666901" y="3109263"/>
              <a:ext cx="40324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Antes de  pulsar sobre un enlace es conveniente  que pasemos por el  link para ver  el lugar al que nos lleva.</a:t>
              </a:r>
            </a:p>
          </p:txBody>
        </p:sp>
      </p:grpSp>
      <p:sp>
        <p:nvSpPr>
          <p:cNvPr id="14" name="23 CuadroTexto"/>
          <p:cNvSpPr txBox="1"/>
          <p:nvPr/>
        </p:nvSpPr>
        <p:spPr>
          <a:xfrm>
            <a:off x="4176652" y="458353"/>
            <a:ext cx="5328592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¿Cómo sabemos al sitio que vamos?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5" name="22 Conector recto de flecha"/>
          <p:cNvCxnSpPr/>
          <p:nvPr/>
        </p:nvCxnSpPr>
        <p:spPr>
          <a:xfrm flipH="1">
            <a:off x="1012404" y="5865690"/>
            <a:ext cx="1008112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92338" y="4923111"/>
            <a:ext cx="942579" cy="9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9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348" y="1667273"/>
            <a:ext cx="7475473" cy="3672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23 CuadroTexto"/>
          <p:cNvSpPr txBox="1"/>
          <p:nvPr/>
        </p:nvSpPr>
        <p:spPr>
          <a:xfrm>
            <a:off x="4176652" y="458353"/>
            <a:ext cx="5328592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¿Cómo sabemos al sitio que vamos?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0" name="12 Grupo"/>
          <p:cNvGrpSpPr/>
          <p:nvPr/>
        </p:nvGrpSpPr>
        <p:grpSpPr>
          <a:xfrm>
            <a:off x="1189484" y="2135138"/>
            <a:ext cx="3996952" cy="1368152"/>
            <a:chOff x="4391472" y="2420888"/>
            <a:chExt cx="3996952" cy="1368152"/>
          </a:xfrm>
        </p:grpSpPr>
        <p:sp>
          <p:nvSpPr>
            <p:cNvPr id="11" name="13 Nube"/>
            <p:cNvSpPr/>
            <p:nvPr/>
          </p:nvSpPr>
          <p:spPr>
            <a:xfrm>
              <a:off x="4391472" y="2420888"/>
              <a:ext cx="3996952" cy="1152128"/>
            </a:xfrm>
            <a:prstGeom prst="cloud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5 Elipse"/>
            <p:cNvSpPr/>
            <p:nvPr/>
          </p:nvSpPr>
          <p:spPr>
            <a:xfrm>
              <a:off x="4679504" y="3356992"/>
              <a:ext cx="216024" cy="2160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/>
            <p:nvPr/>
          </p:nvSpPr>
          <p:spPr>
            <a:xfrm>
              <a:off x="4535488" y="3653408"/>
              <a:ext cx="135632" cy="1356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-754732" y="2395786"/>
            <a:ext cx="24482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4 CuadroTexto"/>
          <p:cNvSpPr txBox="1"/>
          <p:nvPr/>
        </p:nvSpPr>
        <p:spPr>
          <a:xfrm>
            <a:off x="1765548" y="2279154"/>
            <a:ext cx="28803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¿Y en los </a:t>
            </a:r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móviles</a:t>
            </a: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?...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368996" y="3359274"/>
            <a:ext cx="3096344" cy="1368152"/>
            <a:chOff x="1368996" y="3359274"/>
            <a:chExt cx="3096344" cy="1368152"/>
          </a:xfrm>
        </p:grpSpPr>
        <p:sp>
          <p:nvSpPr>
            <p:cNvPr id="20" name="17 Nube"/>
            <p:cNvSpPr/>
            <p:nvPr/>
          </p:nvSpPr>
          <p:spPr>
            <a:xfrm>
              <a:off x="1368996" y="3359274"/>
              <a:ext cx="3096344" cy="1368152"/>
            </a:xfrm>
            <a:prstGeom prst="cloud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18 CuadroTexto"/>
            <p:cNvSpPr txBox="1"/>
            <p:nvPr/>
          </p:nvSpPr>
          <p:spPr>
            <a:xfrm>
              <a:off x="1585020" y="3431282"/>
              <a:ext cx="25916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¿Será  manteniendo pulsado el enlace?</a:t>
              </a:r>
              <a:endPara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22" name="20 CuadroTexto"/>
          <p:cNvSpPr txBox="1"/>
          <p:nvPr/>
        </p:nvSpPr>
        <p:spPr>
          <a:xfrm>
            <a:off x="2092472" y="2639194"/>
            <a:ext cx="24994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¿y en las tabletas?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037" y="3939113"/>
            <a:ext cx="5813313" cy="27336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7987" y="3668176"/>
            <a:ext cx="942579" cy="9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4702405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¿Cómo sabemos al sitio que vamos?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587578" y="2916942"/>
            <a:ext cx="216025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1"/>
          <p:cNvGrpSpPr/>
          <p:nvPr/>
        </p:nvGrpSpPr>
        <p:grpSpPr>
          <a:xfrm>
            <a:off x="7707258" y="1548790"/>
            <a:ext cx="3240360" cy="1512168"/>
            <a:chOff x="7707258" y="1548790"/>
            <a:chExt cx="3240360" cy="1512168"/>
          </a:xfrm>
        </p:grpSpPr>
        <p:sp>
          <p:nvSpPr>
            <p:cNvPr id="9" name="17 Nube"/>
            <p:cNvSpPr/>
            <p:nvPr/>
          </p:nvSpPr>
          <p:spPr>
            <a:xfrm>
              <a:off x="7707258" y="1548790"/>
              <a:ext cx="3240360" cy="1512168"/>
            </a:xfrm>
            <a:prstGeom prst="cloud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18 CuadroTexto"/>
            <p:cNvSpPr txBox="1"/>
            <p:nvPr/>
          </p:nvSpPr>
          <p:spPr>
            <a:xfrm>
              <a:off x="7995290" y="1716613"/>
              <a:ext cx="230425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Century Gothic" pitchFamily="34" charset="0"/>
                </a:rPr>
                <a:t>¿En qué me fijaré para  estar seguro de que es fiable el enlace?</a:t>
              </a:r>
              <a:endParaRPr lang="es-ES" b="1" dirty="0">
                <a:latin typeface="Century Gothic" pitchFamily="34" charset="0"/>
              </a:endParaRPr>
            </a:p>
          </p:txBody>
        </p:sp>
      </p:grpSp>
      <p:sp>
        <p:nvSpPr>
          <p:cNvPr id="11" name="20 CuadroTexto"/>
          <p:cNvSpPr txBox="1"/>
          <p:nvPr/>
        </p:nvSpPr>
        <p:spPr>
          <a:xfrm>
            <a:off x="929388" y="2062008"/>
            <a:ext cx="3870221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las claves son…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21 CuadroTexto"/>
          <p:cNvSpPr txBox="1"/>
          <p:nvPr/>
        </p:nvSpPr>
        <p:spPr>
          <a:xfrm rot="21081951">
            <a:off x="193773" y="2739225"/>
            <a:ext cx="742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¿Los enlaces están en un  entorno seguro?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22 Rectángulo"/>
          <p:cNvSpPr/>
          <p:nvPr/>
        </p:nvSpPr>
        <p:spPr>
          <a:xfrm rot="21387806">
            <a:off x="1641380" y="3226105"/>
            <a:ext cx="576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  <a:latin typeface="Impact" pitchFamily="34" charset="0"/>
              </a:rPr>
              <a:t>¿Vienen de un sitio o de alguien conocido?</a:t>
            </a:r>
            <a:endParaRPr lang="es-ES" sz="2400" dirty="0">
              <a:solidFill>
                <a:schemeClr val="accent3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15" name="23 Rectángulo"/>
          <p:cNvSpPr/>
          <p:nvPr/>
        </p:nvSpPr>
        <p:spPr>
          <a:xfrm rot="21208041">
            <a:off x="770066" y="3775066"/>
            <a:ext cx="6465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¿El enlace va a un sitio de confianza?</a:t>
            </a:r>
          </a:p>
        </p:txBody>
      </p:sp>
      <p:sp>
        <p:nvSpPr>
          <p:cNvPr id="16" name="24 Rectángulo"/>
          <p:cNvSpPr/>
          <p:nvPr/>
        </p:nvSpPr>
        <p:spPr>
          <a:xfrm>
            <a:off x="984558" y="4272890"/>
            <a:ext cx="5458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Century Gothic" pitchFamily="34" charset="0"/>
              </a:rPr>
              <a:t>¿Descarga un programa sin avisar?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19" name="25 Rectángulo"/>
          <p:cNvSpPr/>
          <p:nvPr/>
        </p:nvSpPr>
        <p:spPr>
          <a:xfrm rot="514722">
            <a:off x="150930" y="5270313"/>
            <a:ext cx="3944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</a:rPr>
              <a:t>¿Se abren diversas ventanas?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0" name="26 Rectángulo"/>
          <p:cNvSpPr/>
          <p:nvPr/>
        </p:nvSpPr>
        <p:spPr>
          <a:xfrm rot="21407281">
            <a:off x="3264673" y="4638779"/>
            <a:ext cx="5428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¿Regalan mucho a cambio de nada?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28 CuadroTexto"/>
          <p:cNvSpPr txBox="1"/>
          <p:nvPr/>
        </p:nvSpPr>
        <p:spPr>
          <a:xfrm>
            <a:off x="2856766" y="5136986"/>
            <a:ext cx="6643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Calibri" pitchFamily="34" charset="0"/>
                <a:ea typeface="Gulim" pitchFamily="34" charset="-127"/>
              </a:rPr>
              <a:t>¿La página  de origen dispone de sello de confianza?</a:t>
            </a:r>
            <a:endParaRPr lang="es-ES" sz="2400" dirty="0">
              <a:latin typeface="Calibri" pitchFamily="34" charset="0"/>
              <a:ea typeface="Gulim" pitchFamily="34" charset="-127"/>
            </a:endParaRPr>
          </a:p>
        </p:txBody>
      </p:sp>
      <p:pic>
        <p:nvPicPr>
          <p:cNvPr id="22" name="Picture 2" descr="http://www.camisetas.info/blog/img/confianza-online/sel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0542" y="4603003"/>
            <a:ext cx="960107" cy="720080"/>
          </a:xfrm>
          <a:prstGeom prst="rect">
            <a:avLst/>
          </a:prstGeom>
          <a:noFill/>
        </p:spPr>
      </p:pic>
      <p:pic>
        <p:nvPicPr>
          <p:cNvPr id="23" name="Picture 4" descr="Sel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88733" y="5598651"/>
            <a:ext cx="86409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5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1 Rectángulo"/>
          <p:cNvSpPr/>
          <p:nvPr/>
        </p:nvSpPr>
        <p:spPr>
          <a:xfrm>
            <a:off x="927100" y="2793474"/>
            <a:ext cx="11653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Century Gothic" pitchFamily="34" charset="0"/>
              </a:rPr>
              <a:t>http://formacion.educa.jcyl.es/archivos/repositorio/1000/1161/html/RECURSOS-SEGURIDAD2015/index.html</a:t>
            </a:r>
            <a:endParaRPr lang="es-ES" sz="1600" dirty="0">
              <a:latin typeface="Century Gothic" pitchFamily="34" charset="0"/>
            </a:endParaRPr>
          </a:p>
        </p:txBody>
      </p:sp>
      <p:sp>
        <p:nvSpPr>
          <p:cNvPr id="18" name="11 CuadroTexto"/>
          <p:cNvSpPr txBox="1"/>
          <p:nvPr/>
        </p:nvSpPr>
        <p:spPr>
          <a:xfrm>
            <a:off x="4293251" y="358669"/>
            <a:ext cx="4702405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¿Qué hay detrás de un enlace?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16 CuadroTexto"/>
          <p:cNvSpPr txBox="1"/>
          <p:nvPr/>
        </p:nvSpPr>
        <p:spPr>
          <a:xfrm>
            <a:off x="1842572" y="1785362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entury Gothic" pitchFamily="34" charset="0"/>
              </a:rPr>
              <a:t>esquema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25" name="25 Forma libre"/>
          <p:cNvSpPr/>
          <p:nvPr/>
        </p:nvSpPr>
        <p:spPr>
          <a:xfrm>
            <a:off x="1456400" y="2154694"/>
            <a:ext cx="890228" cy="653298"/>
          </a:xfrm>
          <a:custGeom>
            <a:avLst/>
            <a:gdLst>
              <a:gd name="connsiteX0" fmla="*/ 415834 w 415834"/>
              <a:gd name="connsiteY0" fmla="*/ 0 h 836023"/>
              <a:gd name="connsiteX1" fmla="*/ 63137 w 415834"/>
              <a:gd name="connsiteY1" fmla="*/ 509452 h 836023"/>
              <a:gd name="connsiteX2" fmla="*/ 37011 w 415834"/>
              <a:gd name="connsiteY2" fmla="*/ 836023 h 836023"/>
              <a:gd name="connsiteX3" fmla="*/ 37011 w 415834"/>
              <a:gd name="connsiteY3" fmla="*/ 836023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34" h="836023">
                <a:moveTo>
                  <a:pt x="415834" y="0"/>
                </a:moveTo>
                <a:cubicBezTo>
                  <a:pt x="271054" y="185057"/>
                  <a:pt x="126274" y="370115"/>
                  <a:pt x="63137" y="509452"/>
                </a:cubicBezTo>
                <a:cubicBezTo>
                  <a:pt x="0" y="648789"/>
                  <a:pt x="37011" y="836023"/>
                  <a:pt x="37011" y="836023"/>
                </a:cubicBezTo>
                <a:lnTo>
                  <a:pt x="37011" y="836023"/>
                </a:ln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9 Elipse"/>
          <p:cNvSpPr/>
          <p:nvPr/>
        </p:nvSpPr>
        <p:spPr>
          <a:xfrm>
            <a:off x="904054" y="2818734"/>
            <a:ext cx="734246" cy="313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30 Elipse"/>
          <p:cNvSpPr/>
          <p:nvPr/>
        </p:nvSpPr>
        <p:spPr>
          <a:xfrm>
            <a:off x="1638300" y="2793473"/>
            <a:ext cx="2440431" cy="370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31 CuadroTexto"/>
          <p:cNvSpPr txBox="1"/>
          <p:nvPr/>
        </p:nvSpPr>
        <p:spPr>
          <a:xfrm>
            <a:off x="3066708" y="1785362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entury Gothic" pitchFamily="34" charset="0"/>
              </a:rPr>
              <a:t>Nombre máquina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29" name="32 Forma libre"/>
          <p:cNvSpPr/>
          <p:nvPr/>
        </p:nvSpPr>
        <p:spPr>
          <a:xfrm>
            <a:off x="2948829" y="2145403"/>
            <a:ext cx="965761" cy="615894"/>
          </a:xfrm>
          <a:custGeom>
            <a:avLst/>
            <a:gdLst>
              <a:gd name="connsiteX0" fmla="*/ 415834 w 415834"/>
              <a:gd name="connsiteY0" fmla="*/ 0 h 836023"/>
              <a:gd name="connsiteX1" fmla="*/ 63137 w 415834"/>
              <a:gd name="connsiteY1" fmla="*/ 509452 h 836023"/>
              <a:gd name="connsiteX2" fmla="*/ 37011 w 415834"/>
              <a:gd name="connsiteY2" fmla="*/ 836023 h 836023"/>
              <a:gd name="connsiteX3" fmla="*/ 37011 w 415834"/>
              <a:gd name="connsiteY3" fmla="*/ 836023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34" h="836023">
                <a:moveTo>
                  <a:pt x="415834" y="0"/>
                </a:moveTo>
                <a:cubicBezTo>
                  <a:pt x="271054" y="185057"/>
                  <a:pt x="126274" y="370115"/>
                  <a:pt x="63137" y="509452"/>
                </a:cubicBezTo>
                <a:cubicBezTo>
                  <a:pt x="0" y="648789"/>
                  <a:pt x="37011" y="836023"/>
                  <a:pt x="37011" y="836023"/>
                </a:cubicBezTo>
                <a:lnTo>
                  <a:pt x="37011" y="836023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33 Elipse"/>
          <p:cNvSpPr/>
          <p:nvPr/>
        </p:nvSpPr>
        <p:spPr>
          <a:xfrm>
            <a:off x="4101708" y="2768843"/>
            <a:ext cx="6206686" cy="37868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5 Elipse"/>
          <p:cNvSpPr/>
          <p:nvPr/>
        </p:nvSpPr>
        <p:spPr>
          <a:xfrm>
            <a:off x="10481826" y="2796652"/>
            <a:ext cx="1138674" cy="36004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6 CuadroTexto"/>
          <p:cNvSpPr txBox="1"/>
          <p:nvPr/>
        </p:nvSpPr>
        <p:spPr>
          <a:xfrm>
            <a:off x="5658996" y="185737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entury Gothic" pitchFamily="34" charset="0"/>
              </a:rPr>
              <a:t>Rutas de carpeta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33" name="37 Forma libre"/>
          <p:cNvSpPr/>
          <p:nvPr/>
        </p:nvSpPr>
        <p:spPr>
          <a:xfrm rot="9631815" flipH="1" flipV="1">
            <a:off x="6381674" y="2206443"/>
            <a:ext cx="456513" cy="525990"/>
          </a:xfrm>
          <a:custGeom>
            <a:avLst/>
            <a:gdLst>
              <a:gd name="connsiteX0" fmla="*/ 415834 w 415834"/>
              <a:gd name="connsiteY0" fmla="*/ 0 h 836023"/>
              <a:gd name="connsiteX1" fmla="*/ 63137 w 415834"/>
              <a:gd name="connsiteY1" fmla="*/ 509452 h 836023"/>
              <a:gd name="connsiteX2" fmla="*/ 37011 w 415834"/>
              <a:gd name="connsiteY2" fmla="*/ 836023 h 836023"/>
              <a:gd name="connsiteX3" fmla="*/ 37011 w 415834"/>
              <a:gd name="connsiteY3" fmla="*/ 836023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34" h="836023">
                <a:moveTo>
                  <a:pt x="415834" y="0"/>
                </a:moveTo>
                <a:cubicBezTo>
                  <a:pt x="271054" y="185057"/>
                  <a:pt x="126274" y="370115"/>
                  <a:pt x="63137" y="509452"/>
                </a:cubicBezTo>
                <a:cubicBezTo>
                  <a:pt x="0" y="648789"/>
                  <a:pt x="37011" y="836023"/>
                  <a:pt x="37011" y="836023"/>
                </a:cubicBezTo>
                <a:lnTo>
                  <a:pt x="37011" y="836023"/>
                </a:lnTo>
              </a:path>
            </a:pathLst>
          </a:cu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8 CuadroTexto"/>
          <p:cNvSpPr txBox="1"/>
          <p:nvPr/>
        </p:nvSpPr>
        <p:spPr>
          <a:xfrm>
            <a:off x="8611324" y="185737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entury Gothic" pitchFamily="34" charset="0"/>
              </a:rPr>
              <a:t>Documento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35" name="39 Forma libre"/>
          <p:cNvSpPr/>
          <p:nvPr/>
        </p:nvSpPr>
        <p:spPr>
          <a:xfrm rot="11957909" flipV="1">
            <a:off x="9382904" y="2385516"/>
            <a:ext cx="1479136" cy="153217"/>
          </a:xfrm>
          <a:custGeom>
            <a:avLst/>
            <a:gdLst>
              <a:gd name="connsiteX0" fmla="*/ 415834 w 415834"/>
              <a:gd name="connsiteY0" fmla="*/ 0 h 836023"/>
              <a:gd name="connsiteX1" fmla="*/ 63137 w 415834"/>
              <a:gd name="connsiteY1" fmla="*/ 509452 h 836023"/>
              <a:gd name="connsiteX2" fmla="*/ 37011 w 415834"/>
              <a:gd name="connsiteY2" fmla="*/ 836023 h 836023"/>
              <a:gd name="connsiteX3" fmla="*/ 37011 w 415834"/>
              <a:gd name="connsiteY3" fmla="*/ 836023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34" h="836023">
                <a:moveTo>
                  <a:pt x="415834" y="0"/>
                </a:moveTo>
                <a:cubicBezTo>
                  <a:pt x="271054" y="185057"/>
                  <a:pt x="126274" y="370115"/>
                  <a:pt x="63137" y="509452"/>
                </a:cubicBezTo>
                <a:cubicBezTo>
                  <a:pt x="0" y="648789"/>
                  <a:pt x="37011" y="836023"/>
                  <a:pt x="37011" y="836023"/>
                </a:cubicBezTo>
                <a:lnTo>
                  <a:pt x="37011" y="836023"/>
                </a:lnTo>
              </a:path>
            </a:pathLst>
          </a:cu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90" y="3741425"/>
            <a:ext cx="790575" cy="1162050"/>
          </a:xfrm>
          <a:prstGeom prst="rect">
            <a:avLst/>
          </a:prstGeom>
        </p:spPr>
      </p:pic>
      <p:cxnSp>
        <p:nvCxnSpPr>
          <p:cNvPr id="36" name="Conector recto 35"/>
          <p:cNvCxnSpPr/>
          <p:nvPr/>
        </p:nvCxnSpPr>
        <p:spPr>
          <a:xfrm>
            <a:off x="2400740" y="4322450"/>
            <a:ext cx="1680992" cy="0"/>
          </a:xfrm>
          <a:prstGeom prst="line">
            <a:avLst/>
          </a:prstGeom>
          <a:ln w="57150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144" y="3741425"/>
            <a:ext cx="981075" cy="1362075"/>
          </a:xfrm>
          <a:prstGeom prst="rect">
            <a:avLst/>
          </a:prstGeom>
        </p:spPr>
      </p:pic>
      <p:sp>
        <p:nvSpPr>
          <p:cNvPr id="52" name="Rectángulo 51"/>
          <p:cNvSpPr/>
          <p:nvPr/>
        </p:nvSpPr>
        <p:spPr>
          <a:xfrm>
            <a:off x="2924739" y="3481958"/>
            <a:ext cx="7207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>
                <a:latin typeface="Century Gothic" pitchFamily="34" charset="0"/>
              </a:rPr>
              <a:t>http://</a:t>
            </a:r>
            <a:endParaRPr lang="es-ES_tradnl" sz="1100" dirty="0"/>
          </a:p>
        </p:txBody>
      </p:sp>
      <p:sp>
        <p:nvSpPr>
          <p:cNvPr id="53" name="Rectángulo 52"/>
          <p:cNvSpPr/>
          <p:nvPr/>
        </p:nvSpPr>
        <p:spPr>
          <a:xfrm>
            <a:off x="3456819" y="3497105"/>
            <a:ext cx="17620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>
                <a:latin typeface="Century Gothic" pitchFamily="34" charset="0"/>
              </a:rPr>
              <a:t>formacion.educa.jcyl.es</a:t>
            </a:r>
            <a:endParaRPr lang="es-ES_tradnl" sz="1050" dirty="0"/>
          </a:p>
        </p:txBody>
      </p:sp>
      <p:sp>
        <p:nvSpPr>
          <p:cNvPr id="54" name="Rectángulo 53"/>
          <p:cNvSpPr/>
          <p:nvPr/>
        </p:nvSpPr>
        <p:spPr>
          <a:xfrm>
            <a:off x="5148599" y="345385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dirty="0" smtClean="0">
                <a:latin typeface="Century Gothic" pitchFamily="34" charset="0"/>
              </a:rPr>
              <a:t>archivos/repositorio/1000/     1161/        </a:t>
            </a:r>
            <a:r>
              <a:rPr lang="es-ES" sz="1100" dirty="0" err="1" smtClean="0">
                <a:latin typeface="Century Gothic" pitchFamily="34" charset="0"/>
              </a:rPr>
              <a:t>html</a:t>
            </a:r>
            <a:r>
              <a:rPr lang="es-ES" sz="1100" dirty="0" smtClean="0">
                <a:latin typeface="Century Gothic" pitchFamily="34" charset="0"/>
              </a:rPr>
              <a:t>/  RECURSOS-</a:t>
            </a:r>
          </a:p>
          <a:p>
            <a:r>
              <a:rPr lang="es-ES" sz="1100" dirty="0">
                <a:latin typeface="Century Gothic" pitchFamily="34" charset="0"/>
              </a:rPr>
              <a:t>	</a:t>
            </a:r>
            <a:r>
              <a:rPr lang="es-ES" sz="1100" dirty="0" smtClean="0">
                <a:latin typeface="Century Gothic" pitchFamily="34" charset="0"/>
              </a:rPr>
              <a:t>		               SEGURIDAD2015/</a:t>
            </a:r>
            <a:endParaRPr lang="es-ES_tradnl" sz="1100" dirty="0"/>
          </a:p>
        </p:txBody>
      </p:sp>
      <p:grpSp>
        <p:nvGrpSpPr>
          <p:cNvPr id="4" name="Grupo 3"/>
          <p:cNvGrpSpPr/>
          <p:nvPr/>
        </p:nvGrpSpPr>
        <p:grpSpPr>
          <a:xfrm>
            <a:off x="4568074" y="3905343"/>
            <a:ext cx="5666424" cy="458780"/>
            <a:chOff x="4568074" y="3905343"/>
            <a:chExt cx="5666424" cy="458780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4529" y="3905343"/>
              <a:ext cx="536006" cy="443931"/>
            </a:xfrm>
            <a:prstGeom prst="rect">
              <a:avLst/>
            </a:prstGeom>
          </p:spPr>
        </p:pic>
        <p:cxnSp>
          <p:nvCxnSpPr>
            <p:cNvPr id="42" name="Conector recto 41"/>
            <p:cNvCxnSpPr>
              <a:endCxn id="39" idx="1"/>
            </p:cNvCxnSpPr>
            <p:nvPr/>
          </p:nvCxnSpPr>
          <p:spPr>
            <a:xfrm>
              <a:off x="4568074" y="4105730"/>
              <a:ext cx="656455" cy="21579"/>
            </a:xfrm>
            <a:prstGeom prst="line">
              <a:avLst/>
            </a:prstGeom>
            <a:ln w="57150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Imagen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2649" y="3938116"/>
              <a:ext cx="498194" cy="412615"/>
            </a:xfrm>
            <a:prstGeom prst="rect">
              <a:avLst/>
            </a:prstGeom>
          </p:spPr>
        </p:pic>
        <p:pic>
          <p:nvPicPr>
            <p:cNvPr id="64" name="Imagen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2957" y="3940745"/>
              <a:ext cx="498194" cy="412615"/>
            </a:xfrm>
            <a:prstGeom prst="rect">
              <a:avLst/>
            </a:prstGeom>
          </p:spPr>
        </p:pic>
        <p:pic>
          <p:nvPicPr>
            <p:cNvPr id="65" name="Imagen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3265" y="3944307"/>
              <a:ext cx="498194" cy="412615"/>
            </a:xfrm>
            <a:prstGeom prst="rect">
              <a:avLst/>
            </a:prstGeom>
          </p:spPr>
        </p:pic>
        <p:pic>
          <p:nvPicPr>
            <p:cNvPr id="66" name="Imagen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3573" y="3951508"/>
              <a:ext cx="498194" cy="412615"/>
            </a:xfrm>
            <a:prstGeom prst="rect">
              <a:avLst/>
            </a:prstGeom>
          </p:spPr>
        </p:pic>
        <p:pic>
          <p:nvPicPr>
            <p:cNvPr id="67" name="Imagen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13882" y="3948797"/>
              <a:ext cx="498194" cy="412615"/>
            </a:xfrm>
            <a:prstGeom prst="rect">
              <a:avLst/>
            </a:prstGeom>
          </p:spPr>
        </p:pic>
        <p:cxnSp>
          <p:nvCxnSpPr>
            <p:cNvPr id="68" name="Conector recto 67"/>
            <p:cNvCxnSpPr/>
            <p:nvPr/>
          </p:nvCxnSpPr>
          <p:spPr>
            <a:xfrm flipH="1" flipV="1">
              <a:off x="5547285" y="4125586"/>
              <a:ext cx="4687213" cy="27314"/>
            </a:xfrm>
            <a:prstGeom prst="line">
              <a:avLst/>
            </a:prstGeom>
            <a:ln w="57150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ángulo 72"/>
          <p:cNvSpPr/>
          <p:nvPr/>
        </p:nvSpPr>
        <p:spPr>
          <a:xfrm>
            <a:off x="9872515" y="3557601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Century Gothic" pitchFamily="34" charset="0"/>
              </a:rPr>
              <a:t>index.html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072047" y="4089772"/>
            <a:ext cx="2093835" cy="2019068"/>
            <a:chOff x="5072047" y="4089772"/>
            <a:chExt cx="2093835" cy="2019068"/>
          </a:xfrm>
        </p:grpSpPr>
        <p:cxnSp>
          <p:nvCxnSpPr>
            <p:cNvPr id="86" name="Conector recto 85"/>
            <p:cNvCxnSpPr/>
            <p:nvPr/>
          </p:nvCxnSpPr>
          <p:spPr>
            <a:xfrm flipH="1" flipV="1">
              <a:off x="5382239" y="5882573"/>
              <a:ext cx="729129" cy="4249"/>
            </a:xfrm>
            <a:prstGeom prst="line">
              <a:avLst/>
            </a:prstGeom>
            <a:ln w="57150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 flipH="1">
              <a:off x="5073828" y="4089772"/>
              <a:ext cx="14894" cy="1797104"/>
            </a:xfrm>
            <a:prstGeom prst="line">
              <a:avLst/>
            </a:prstGeom>
            <a:ln w="57150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5073828" y="4954119"/>
              <a:ext cx="361145" cy="0"/>
            </a:xfrm>
            <a:prstGeom prst="line">
              <a:avLst/>
            </a:prstGeom>
            <a:ln w="57150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072047" y="5886875"/>
              <a:ext cx="362926" cy="0"/>
            </a:xfrm>
            <a:prstGeom prst="line">
              <a:avLst/>
            </a:prstGeom>
            <a:ln w="57150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Imagen 79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50908" y="4753668"/>
              <a:ext cx="536006" cy="443931"/>
            </a:xfrm>
            <a:prstGeom prst="rect">
              <a:avLst/>
            </a:prstGeom>
          </p:spPr>
        </p:pic>
        <p:pic>
          <p:nvPicPr>
            <p:cNvPr id="81" name="Imagen 80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34257" y="5664909"/>
              <a:ext cx="536006" cy="443931"/>
            </a:xfrm>
            <a:prstGeom prst="rect">
              <a:avLst/>
            </a:prstGeom>
          </p:spPr>
        </p:pic>
        <p:pic>
          <p:nvPicPr>
            <p:cNvPr id="82" name="Imagen 81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49100" y="4782470"/>
              <a:ext cx="536006" cy="443931"/>
            </a:xfrm>
            <a:prstGeom prst="rect">
              <a:avLst/>
            </a:prstGeom>
          </p:spPr>
        </p:pic>
        <p:pic>
          <p:nvPicPr>
            <p:cNvPr id="83" name="Imagen 8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29876" y="4782469"/>
              <a:ext cx="536006" cy="443931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/>
        </p:nvGrpSpPr>
        <p:grpSpPr>
          <a:xfrm>
            <a:off x="10193378" y="3907894"/>
            <a:ext cx="567104" cy="1318506"/>
            <a:chOff x="9956364" y="3930842"/>
            <a:chExt cx="567104" cy="1318506"/>
          </a:xfrm>
        </p:grpSpPr>
        <p:pic>
          <p:nvPicPr>
            <p:cNvPr id="71" name="Imagen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08741" y="3930842"/>
              <a:ext cx="451514" cy="404481"/>
            </a:xfrm>
            <a:prstGeom prst="rect">
              <a:avLst/>
            </a:prstGeom>
          </p:spPr>
        </p:pic>
        <p:cxnSp>
          <p:nvCxnSpPr>
            <p:cNvPr id="76" name="Conector recto 75"/>
            <p:cNvCxnSpPr/>
            <p:nvPr/>
          </p:nvCxnSpPr>
          <p:spPr>
            <a:xfrm flipH="1">
              <a:off x="9956364" y="4133082"/>
              <a:ext cx="8043" cy="970418"/>
            </a:xfrm>
            <a:prstGeom prst="line">
              <a:avLst/>
            </a:prstGeom>
            <a:ln w="57150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>
              <a:off x="10008741" y="4573296"/>
              <a:ext cx="361145" cy="0"/>
            </a:xfrm>
            <a:prstGeom prst="line">
              <a:avLst/>
            </a:prstGeom>
            <a:ln w="57150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Imagen 73"/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10070540" y="4364123"/>
              <a:ext cx="396329" cy="418347"/>
            </a:xfrm>
            <a:prstGeom prst="rect">
              <a:avLst/>
            </a:prstGeom>
          </p:spPr>
        </p:pic>
        <p:pic>
          <p:nvPicPr>
            <p:cNvPr id="75" name="Imagen 74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10070540" y="4811270"/>
              <a:ext cx="452928" cy="438078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6193531" y="5696632"/>
            <a:ext cx="402616" cy="784090"/>
            <a:chOff x="6193531" y="5696632"/>
            <a:chExt cx="402616" cy="784090"/>
          </a:xfrm>
        </p:grpSpPr>
        <p:pic>
          <p:nvPicPr>
            <p:cNvPr id="90" name="Imagen 89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93531" y="5696632"/>
              <a:ext cx="402616" cy="371882"/>
            </a:xfrm>
            <a:prstGeom prst="rect">
              <a:avLst/>
            </a:prstGeom>
          </p:spPr>
        </p:pic>
        <p:pic>
          <p:nvPicPr>
            <p:cNvPr id="91" name="Imagen 90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93531" y="6108840"/>
              <a:ext cx="402616" cy="371882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5196470" y="4799393"/>
            <a:ext cx="2561490" cy="821837"/>
            <a:chOff x="5196470" y="4799393"/>
            <a:chExt cx="2561490" cy="821837"/>
          </a:xfrm>
        </p:grpSpPr>
        <p:cxnSp>
          <p:nvCxnSpPr>
            <p:cNvPr id="94" name="Conector recto 93"/>
            <p:cNvCxnSpPr/>
            <p:nvPr/>
          </p:nvCxnSpPr>
          <p:spPr>
            <a:xfrm>
              <a:off x="7165882" y="5434369"/>
              <a:ext cx="361145" cy="0"/>
            </a:xfrm>
            <a:prstGeom prst="line">
              <a:avLst/>
            </a:prstGeom>
            <a:ln w="57150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/>
            <p:cNvCxnSpPr>
              <a:stCxn id="88" idx="1"/>
            </p:cNvCxnSpPr>
            <p:nvPr/>
          </p:nvCxnSpPr>
          <p:spPr>
            <a:xfrm flipH="1" flipV="1">
              <a:off x="5196470" y="4955616"/>
              <a:ext cx="2155792" cy="29718"/>
            </a:xfrm>
            <a:prstGeom prst="line">
              <a:avLst/>
            </a:prstGeom>
            <a:ln w="57150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Imagen 87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52262" y="4799393"/>
              <a:ext cx="402616" cy="371882"/>
            </a:xfrm>
            <a:prstGeom prst="rect">
              <a:avLst/>
            </a:prstGeom>
          </p:spPr>
        </p:pic>
        <p:pic>
          <p:nvPicPr>
            <p:cNvPr id="89" name="Imagen 88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55344" y="5249348"/>
              <a:ext cx="402616" cy="371882"/>
            </a:xfrm>
            <a:prstGeom prst="rect">
              <a:avLst/>
            </a:prstGeom>
          </p:spPr>
        </p:pic>
        <p:cxnSp>
          <p:nvCxnSpPr>
            <p:cNvPr id="95" name="Conector recto 94"/>
            <p:cNvCxnSpPr/>
            <p:nvPr/>
          </p:nvCxnSpPr>
          <p:spPr>
            <a:xfrm flipH="1">
              <a:off x="7194430" y="4959077"/>
              <a:ext cx="1" cy="475292"/>
            </a:xfrm>
            <a:prstGeom prst="line">
              <a:avLst/>
            </a:prstGeom>
            <a:ln w="57150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10528668" y="3224236"/>
            <a:ext cx="2051720" cy="356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o 2"/>
          <p:cNvGrpSpPr/>
          <p:nvPr/>
        </p:nvGrpSpPr>
        <p:grpSpPr>
          <a:xfrm>
            <a:off x="2522369" y="3758715"/>
            <a:ext cx="1263648" cy="512745"/>
            <a:chOff x="2605496" y="3741425"/>
            <a:chExt cx="1263648" cy="512745"/>
          </a:xfrm>
        </p:grpSpPr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26530" y="3741425"/>
              <a:ext cx="400465" cy="512745"/>
            </a:xfrm>
            <a:prstGeom prst="rect">
              <a:avLst/>
            </a:prstGeom>
          </p:spPr>
        </p:pic>
        <p:sp>
          <p:nvSpPr>
            <p:cNvPr id="98" name="Flecha derecha 97"/>
            <p:cNvSpPr/>
            <p:nvPr/>
          </p:nvSpPr>
          <p:spPr>
            <a:xfrm>
              <a:off x="3570764" y="4016370"/>
              <a:ext cx="298380" cy="237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6" name="Flecha derecha 55"/>
            <p:cNvSpPr/>
            <p:nvPr/>
          </p:nvSpPr>
          <p:spPr>
            <a:xfrm flipH="1">
              <a:off x="2605496" y="3996000"/>
              <a:ext cx="303435" cy="237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1829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4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4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4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4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2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2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8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/>
      <p:bldP spid="33" grpId="0" animBg="1"/>
      <p:bldP spid="34" grpId="0"/>
      <p:bldP spid="35" grpId="0" animBg="1"/>
      <p:bldP spid="52" grpId="0"/>
      <p:bldP spid="53" grpId="0"/>
      <p:bldP spid="54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osi.es/sites/default/files/images/logo-http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BFA"/>
              </a:clrFrom>
              <a:clrTo>
                <a:srgbClr val="FAFB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442" y="5553076"/>
            <a:ext cx="1510419" cy="146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1 CuadroTexto"/>
          <p:cNvSpPr txBox="1"/>
          <p:nvPr/>
        </p:nvSpPr>
        <p:spPr>
          <a:xfrm>
            <a:off x="4293251" y="358669"/>
            <a:ext cx="4702405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¿Qué hay detrás de un enlace?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10528668" y="3224236"/>
            <a:ext cx="2051720" cy="356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upo 18"/>
          <p:cNvGrpSpPr/>
          <p:nvPr/>
        </p:nvGrpSpPr>
        <p:grpSpPr>
          <a:xfrm>
            <a:off x="6127451" y="3898158"/>
            <a:ext cx="6540744" cy="2304256"/>
            <a:chOff x="6127451" y="3898158"/>
            <a:chExt cx="6540744" cy="2304256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127451" y="3898158"/>
              <a:ext cx="4608512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uadroTexto 9"/>
            <p:cNvSpPr txBox="1"/>
            <p:nvPr/>
          </p:nvSpPr>
          <p:spPr>
            <a:xfrm>
              <a:off x="7037990" y="4864007"/>
              <a:ext cx="563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latin typeface="Century Gothic" panose="020B0502020202020204" pitchFamily="34" charset="0"/>
                </a:rPr>
                <a:t>Fíjate si la página utiliza el </a:t>
              </a:r>
            </a:p>
            <a:p>
              <a:r>
                <a:rPr lang="es-ES_tradnl" dirty="0" smtClean="0">
                  <a:latin typeface="Century Gothic" panose="020B0502020202020204" pitchFamily="34" charset="0"/>
                </a:rPr>
                <a:t>protocolo </a:t>
              </a:r>
              <a:r>
                <a:rPr lang="es-ES_tradnl" b="1" dirty="0" smtClean="0">
                  <a:latin typeface="Century Gothic" panose="020B0502020202020204" pitchFamily="34" charset="0"/>
                </a:rPr>
                <a:t>https://</a:t>
              </a:r>
              <a:endParaRPr lang="es-ES_tradnl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437031" y="1623773"/>
            <a:ext cx="6515974" cy="2655924"/>
            <a:chOff x="4437031" y="1623773"/>
            <a:chExt cx="6515974" cy="2655924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404296" flipH="1">
              <a:off x="4437031" y="1623773"/>
              <a:ext cx="6515974" cy="2655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ángulo 10"/>
            <p:cNvSpPr/>
            <p:nvPr/>
          </p:nvSpPr>
          <p:spPr>
            <a:xfrm rot="1293314">
              <a:off x="4826548" y="1977594"/>
              <a:ext cx="520583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dirty="0">
                  <a:latin typeface="Century Gothic" panose="020B0502020202020204" pitchFamily="34" charset="0"/>
                </a:rPr>
                <a:t>¿Sabías que la </a:t>
              </a:r>
              <a:r>
                <a:rPr lang="es-ES_tradnl" b="1" dirty="0">
                  <a:latin typeface="Century Gothic" panose="020B0502020202020204" pitchFamily="34" charset="0"/>
                </a:rPr>
                <a:t>información que se intercam</a:t>
              </a:r>
              <a:r>
                <a:rPr lang="es-ES_tradnl" dirty="0">
                  <a:latin typeface="Century Gothic" panose="020B0502020202020204" pitchFamily="34" charset="0"/>
                </a:rPr>
                <a:t>bia entre tu ordenador y el servidor de un servicio web puede </a:t>
              </a:r>
              <a:r>
                <a:rPr lang="es-ES_tradnl" b="1" dirty="0">
                  <a:latin typeface="Century Gothic" panose="020B0502020202020204" pitchFamily="34" charset="0"/>
                </a:rPr>
                <a:t>ser interceptada </a:t>
              </a:r>
              <a:r>
                <a:rPr lang="es-ES_tradnl" dirty="0">
                  <a:latin typeface="Century Gothic" panose="020B0502020202020204" pitchFamily="34" charset="0"/>
                </a:rPr>
                <a:t>por una tercera persona si se envía bajo el protocolo </a:t>
              </a:r>
              <a:r>
                <a:rPr lang="es-ES_tradnl" b="1" dirty="0">
                  <a:latin typeface="Century Gothic" panose="020B0502020202020204" pitchFamily="34" charset="0"/>
                </a:rPr>
                <a:t>HTTP</a:t>
              </a:r>
              <a:r>
                <a:rPr lang="es-ES_tradnl" dirty="0">
                  <a:latin typeface="Century Gothic" panose="020B0502020202020204" pitchFamily="34" charset="0"/>
                </a:rPr>
                <a:t>?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86888" y="1988101"/>
            <a:ext cx="4268222" cy="4018803"/>
            <a:chOff x="486888" y="1988101"/>
            <a:chExt cx="4268222" cy="4018803"/>
          </a:xfrm>
        </p:grpSpPr>
        <p:sp>
          <p:nvSpPr>
            <p:cNvPr id="3" name="Elipse 2"/>
            <p:cNvSpPr/>
            <p:nvPr/>
          </p:nvSpPr>
          <p:spPr>
            <a:xfrm>
              <a:off x="1721922" y="2083103"/>
              <a:ext cx="3033188" cy="3923801"/>
            </a:xfrm>
            <a:prstGeom prst="ellipse">
              <a:avLst/>
            </a:prstGeom>
            <a:gradFill flip="none" rotWithShape="1">
              <a:gsLst>
                <a:gs pos="0">
                  <a:srgbClr val="B7D3ED">
                    <a:shade val="30000"/>
                    <a:satMod val="115000"/>
                  </a:srgbClr>
                </a:gs>
                <a:gs pos="50000">
                  <a:srgbClr val="B7D3ED">
                    <a:shade val="67500"/>
                    <a:satMod val="115000"/>
                  </a:srgbClr>
                </a:gs>
                <a:gs pos="100000">
                  <a:srgbClr val="B7D3ED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486888" y="1988101"/>
              <a:ext cx="2014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solidFill>
                    <a:schemeClr val="bg1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Otros esquemas</a:t>
              </a:r>
              <a:endParaRPr lang="es-ES_tradnl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97733" y="2357433"/>
              <a:ext cx="474859" cy="567065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2624447" y="2854904"/>
              <a:ext cx="1116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https://</a:t>
              </a:r>
              <a:endParaRPr lang="es-ES_tradnl" dirty="0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13777" y="3113894"/>
              <a:ext cx="538163" cy="581026"/>
            </a:xfrm>
            <a:prstGeom prst="rect">
              <a:avLst/>
            </a:prstGeom>
          </p:spPr>
        </p:pic>
        <p:sp>
          <p:nvSpPr>
            <p:cNvPr id="60" name="CuadroTexto 59"/>
            <p:cNvSpPr txBox="1"/>
            <p:nvPr/>
          </p:nvSpPr>
          <p:spPr>
            <a:xfrm>
              <a:off x="1993800" y="3617292"/>
              <a:ext cx="1116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ftp://</a:t>
              </a:r>
              <a:endParaRPr lang="es-ES_tradnl" dirty="0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81517" y="3071506"/>
              <a:ext cx="527345" cy="471467"/>
            </a:xfrm>
            <a:prstGeom prst="rect">
              <a:avLst/>
            </a:prstGeom>
          </p:spPr>
        </p:pic>
        <p:sp>
          <p:nvSpPr>
            <p:cNvPr id="62" name="CuadroTexto 61"/>
            <p:cNvSpPr txBox="1"/>
            <p:nvPr/>
          </p:nvSpPr>
          <p:spPr>
            <a:xfrm>
              <a:off x="3546949" y="3528034"/>
              <a:ext cx="1116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mailto://</a:t>
              </a:r>
              <a:endParaRPr lang="es-ES_tradnl" dirty="0"/>
            </a:p>
          </p:txBody>
        </p:sp>
        <p:sp>
          <p:nvSpPr>
            <p:cNvPr id="9" name="Flecha abajo 8"/>
            <p:cNvSpPr/>
            <p:nvPr/>
          </p:nvSpPr>
          <p:spPr>
            <a:xfrm>
              <a:off x="3715239" y="2863576"/>
              <a:ext cx="259900" cy="25899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2" name="CuadroTexto 71"/>
            <p:cNvSpPr txBox="1"/>
            <p:nvPr/>
          </p:nvSpPr>
          <p:spPr>
            <a:xfrm>
              <a:off x="2814452" y="3801958"/>
              <a:ext cx="1116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rmtp://</a:t>
              </a:r>
              <a:endParaRPr lang="es-ES_tradnl" dirty="0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937727" y="3580747"/>
              <a:ext cx="371524" cy="296142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2691497" y="4618571"/>
              <a:ext cx="1116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file://</a:t>
              </a:r>
              <a:endParaRPr lang="es-ES_tradnl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76410" y="4220695"/>
              <a:ext cx="373227" cy="469503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>
              <a:off x="3526863" y="4245280"/>
              <a:ext cx="7569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nntp://</a:t>
              </a:r>
              <a:endParaRPr lang="es-ES" sz="1600" dirty="0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90514" y="3910679"/>
              <a:ext cx="517821" cy="430302"/>
            </a:xfrm>
            <a:prstGeom prst="rect">
              <a:avLst/>
            </a:prstGeom>
          </p:spPr>
        </p:pic>
        <p:sp>
          <p:nvSpPr>
            <p:cNvPr id="27" name="CuadroTexto 26"/>
            <p:cNvSpPr txBox="1"/>
            <p:nvPr/>
          </p:nvSpPr>
          <p:spPr>
            <a:xfrm>
              <a:off x="3224448" y="5249721"/>
              <a:ext cx="1116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ldap://</a:t>
              </a:r>
              <a:endParaRPr lang="es-ES_tradnl" dirty="0"/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71117" y="4804073"/>
              <a:ext cx="474072" cy="462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29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¿Dejamos rastros al navegar?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252076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lamada ovalada 7"/>
          <p:cNvSpPr/>
          <p:nvPr/>
        </p:nvSpPr>
        <p:spPr>
          <a:xfrm flipH="1">
            <a:off x="3825196" y="1118379"/>
            <a:ext cx="7348940" cy="1061939"/>
          </a:xfrm>
          <a:prstGeom prst="wedgeEllipseCallout">
            <a:avLst>
              <a:gd name="adj1" fmla="val 79577"/>
              <a:gd name="adj2" fmla="val 17694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haroni" pitchFamily="2" charset="-79"/>
              </a:rPr>
              <a:t>Cuando navegamos vamos dejando información sobre nosotros.</a:t>
            </a:r>
          </a:p>
        </p:txBody>
      </p:sp>
      <p:sp>
        <p:nvSpPr>
          <p:cNvPr id="9" name="Llamada ovalada 8"/>
          <p:cNvSpPr/>
          <p:nvPr/>
        </p:nvSpPr>
        <p:spPr>
          <a:xfrm flipH="1">
            <a:off x="3825196" y="2507431"/>
            <a:ext cx="7348940" cy="1017329"/>
          </a:xfrm>
          <a:prstGeom prst="wedgeEllipseCallout">
            <a:avLst>
              <a:gd name="adj1" fmla="val 83458"/>
              <a:gd name="adj2" fmla="val 6903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haroni" pitchFamily="2" charset="-79"/>
              </a:rPr>
              <a:t>Alguna información la dejamos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haroni" pitchFamily="2" charset="-79"/>
              </a:rPr>
              <a:t>voluntariamente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haroni" pitchFamily="2" charset="-79"/>
              </a:rPr>
              <a:t>cuando damos nuestros datos en formularios.</a:t>
            </a:r>
          </a:p>
        </p:txBody>
      </p:sp>
      <p:sp>
        <p:nvSpPr>
          <p:cNvPr id="10" name="Llamada ovalada 9"/>
          <p:cNvSpPr/>
          <p:nvPr/>
        </p:nvSpPr>
        <p:spPr>
          <a:xfrm flipH="1">
            <a:off x="3383867" y="3836479"/>
            <a:ext cx="7348940" cy="1017329"/>
          </a:xfrm>
          <a:prstGeom prst="wedgeEllipseCallout">
            <a:avLst>
              <a:gd name="adj1" fmla="val 75810"/>
              <a:gd name="adj2" fmla="val -5795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haroni" pitchFamily="2" charset="-79"/>
              </a:rPr>
              <a:t>Otras informaciones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haroni" pitchFamily="2" charset="-79"/>
              </a:rPr>
              <a:t>se recogen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haroni" pitchFamily="2" charset="-79"/>
              </a:rPr>
              <a:t>al entrar al sitio web.</a:t>
            </a:r>
          </a:p>
        </p:txBody>
      </p:sp>
      <p:sp>
        <p:nvSpPr>
          <p:cNvPr id="11" name="Llamada ovalada 10"/>
          <p:cNvSpPr/>
          <p:nvPr/>
        </p:nvSpPr>
        <p:spPr>
          <a:xfrm flipH="1">
            <a:off x="3081863" y="5408950"/>
            <a:ext cx="7348940" cy="1017329"/>
          </a:xfrm>
          <a:prstGeom prst="wedgeEllipseCallout">
            <a:avLst>
              <a:gd name="adj1" fmla="val 72727"/>
              <a:gd name="adj2" fmla="val -19813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haroni" pitchFamily="2" charset="-79"/>
              </a:rPr>
              <a:t>La información puede quedarse en  el ordenador local y otra información queda por los sitios web que hemos  pasado.</a:t>
            </a:r>
          </a:p>
        </p:txBody>
      </p:sp>
    </p:spTree>
    <p:extLst>
      <p:ext uri="{BB962C8B-B14F-4D97-AF65-F5344CB8AC3E}">
        <p14:creationId xmlns:p14="http://schemas.microsoft.com/office/powerpoint/2010/main" val="33034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¿Dejamos rastros al navegar?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46904" y="2074749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upo 6"/>
          <p:cNvGrpSpPr/>
          <p:nvPr/>
        </p:nvGrpSpPr>
        <p:grpSpPr>
          <a:xfrm>
            <a:off x="6395572" y="1422348"/>
            <a:ext cx="7033817" cy="2806836"/>
            <a:chOff x="6395572" y="1422348"/>
            <a:chExt cx="7033817" cy="2806836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5572" y="1422348"/>
              <a:ext cx="3116727" cy="2559147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7333389" y="2074748"/>
              <a:ext cx="6096000" cy="21544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sz="24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Configura </a:t>
              </a:r>
              <a:r>
                <a:rPr lang="es-ES" sz="24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tu</a:t>
              </a:r>
              <a:br>
                <a:rPr lang="es-ES" sz="2400" dirty="0">
                  <a:solidFill>
                    <a:srgbClr val="FF0000"/>
                  </a:solidFill>
                  <a:latin typeface="Century Gothic" panose="020B0502020202020204" pitchFamily="34" charset="0"/>
                </a:rPr>
              </a:br>
              <a:r>
                <a:rPr lang="es-ES" sz="3200" b="1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navegación privada</a:t>
              </a:r>
              <a:br>
                <a:rPr lang="es-ES" sz="3200" b="1" dirty="0">
                  <a:solidFill>
                    <a:srgbClr val="17375E"/>
                  </a:solidFill>
                  <a:latin typeface="Century Gothic" panose="020B0502020202020204" pitchFamily="34" charset="0"/>
                </a:rPr>
              </a:br>
              <a:r>
                <a:rPr lang="es-ES" sz="24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en tu navegador</a:t>
              </a:r>
              <a:br>
                <a:rPr lang="es-ES" sz="2400" dirty="0">
                  <a:solidFill>
                    <a:srgbClr val="FF0000"/>
                  </a:solidFill>
                  <a:latin typeface="Century Gothic" panose="020B0502020202020204" pitchFamily="34" charset="0"/>
                </a:rPr>
              </a:br>
              <a:r>
                <a:rPr lang="es-ES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La navegación privada te permite</a:t>
              </a:r>
              <a:br>
                <a:rPr lang="es-ES" dirty="0">
                  <a:solidFill>
                    <a:srgbClr val="17375E"/>
                  </a:solidFill>
                  <a:latin typeface="Century Gothic" panose="020B0502020202020204" pitchFamily="34" charset="0"/>
                </a:rPr>
              </a:br>
              <a:r>
                <a:rPr lang="es-ES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navegar por Internet sin guardar</a:t>
              </a:r>
              <a:br>
                <a:rPr lang="es-ES" dirty="0">
                  <a:solidFill>
                    <a:srgbClr val="17375E"/>
                  </a:solidFill>
                  <a:latin typeface="Century Gothic" panose="020B0502020202020204" pitchFamily="34" charset="0"/>
                </a:rPr>
              </a:br>
              <a:r>
                <a:rPr lang="es-ES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información sobre las páginas </a:t>
              </a:r>
              <a:r>
                <a:rPr lang="es-ES" dirty="0" smtClean="0">
                  <a:solidFill>
                    <a:srgbClr val="17375E"/>
                  </a:solidFill>
                  <a:latin typeface="Century Gothic" panose="020B0502020202020204" pitchFamily="34" charset="0"/>
                </a:rPr>
                <a:t>web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411753" y="2276011"/>
            <a:ext cx="6079615" cy="2304256"/>
            <a:chOff x="1411753" y="2276011"/>
            <a:chExt cx="6079615" cy="230425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1411753" y="2276011"/>
              <a:ext cx="5200889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CuadroTexto 2"/>
            <p:cNvSpPr txBox="1"/>
            <p:nvPr/>
          </p:nvSpPr>
          <p:spPr>
            <a:xfrm>
              <a:off x="2119123" y="2969791"/>
              <a:ext cx="537224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Mientras te mueves </a:t>
              </a:r>
              <a:r>
                <a:rPr lang="es-ES" dirty="0" smtClean="0">
                  <a:solidFill>
                    <a:srgbClr val="17375E"/>
                  </a:solidFill>
                  <a:latin typeface="Century Gothic" panose="020B0502020202020204" pitchFamily="34" charset="0"/>
                </a:rPr>
                <a:t>por internet </a:t>
              </a:r>
              <a:r>
                <a:rPr lang="es-ES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los </a:t>
              </a:r>
              <a:r>
                <a:rPr lang="es-ES" dirty="0" smtClean="0">
                  <a:solidFill>
                    <a:srgbClr val="17375E"/>
                  </a:solidFill>
                  <a:latin typeface="Century Gothic" panose="020B0502020202020204" pitchFamily="34" charset="0"/>
                </a:rPr>
                <a:t>navegado resguardan </a:t>
              </a:r>
              <a:r>
                <a:rPr lang="es-ES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muchas de las</a:t>
              </a:r>
              <a:br>
                <a:rPr lang="es-ES" dirty="0">
                  <a:solidFill>
                    <a:srgbClr val="17375E"/>
                  </a:solidFill>
                  <a:latin typeface="Century Gothic" panose="020B0502020202020204" pitchFamily="34" charset="0"/>
                </a:rPr>
              </a:br>
              <a:r>
                <a:rPr lang="es-ES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cosas que has </a:t>
              </a:r>
              <a:r>
                <a:rPr lang="es-ES" dirty="0" smtClean="0">
                  <a:solidFill>
                    <a:srgbClr val="17375E"/>
                  </a:solidFill>
                  <a:latin typeface="Century Gothic" panose="020B0502020202020204" pitchFamily="34" charset="0"/>
                </a:rPr>
                <a:t>hecho(web </a:t>
              </a:r>
              <a:r>
                <a:rPr lang="es-ES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visitadas,</a:t>
              </a:r>
              <a:br>
                <a:rPr lang="es-ES" dirty="0">
                  <a:solidFill>
                    <a:srgbClr val="17375E"/>
                  </a:solidFill>
                  <a:latin typeface="Century Gothic" panose="020B0502020202020204" pitchFamily="34" charset="0"/>
                </a:rPr>
              </a:br>
              <a:r>
                <a:rPr lang="es-ES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contraseñas, historial</a:t>
              </a:r>
              <a:r>
                <a:rPr lang="es-ES" dirty="0" smtClean="0">
                  <a:solidFill>
                    <a:srgbClr val="17375E"/>
                  </a:solidFill>
                  <a:latin typeface="Century Gothic" panose="020B0502020202020204" pitchFamily="34" charset="0"/>
                </a:rPr>
                <a:t>,…).</a:t>
              </a:r>
              <a:r>
                <a:rPr lang="es-ES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/>
              </a:r>
              <a:br>
                <a:rPr lang="es-ES" dirty="0">
                  <a:solidFill>
                    <a:srgbClr val="17375E"/>
                  </a:solidFill>
                  <a:latin typeface="Century Gothic" panose="020B0502020202020204" pitchFamily="34" charset="0"/>
                </a:rPr>
              </a:b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2458803" y="4583510"/>
            <a:ext cx="4528086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almacena información en el</a:t>
            </a:r>
            <a:b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ordenador.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Puedes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abrir sesiones simultáneas</a:t>
            </a:r>
            <a:b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 aplicaciones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web.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Visitar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páginas de poca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confianza.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Evitar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búsquedas mediatizadas en</a:t>
            </a:r>
            <a:b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los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buscadores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33389" y="5160432"/>
            <a:ext cx="751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Sólo es útil para el ordenador en el</a:t>
            </a:r>
            <a:b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que se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navega</a:t>
            </a:r>
            <a:endParaRPr lang="es-E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¿Dejamos rastros al navegar?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97501" y="1928504"/>
            <a:ext cx="4182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Si tienes navegación privada no te</a:t>
            </a:r>
            <a:br>
              <a:rPr lang="es-ES" dirty="0">
                <a:latin typeface="Century Gothic" panose="020B0502020202020204" pitchFamily="34" charset="0"/>
              </a:rPr>
            </a:br>
            <a:r>
              <a:rPr lang="es-ES" dirty="0">
                <a:latin typeface="Century Gothic" panose="020B0502020202020204" pitchFamily="34" charset="0"/>
              </a:rPr>
              <a:t>asegura el </a:t>
            </a:r>
            <a:r>
              <a:rPr lang="es-ES" b="1" dirty="0">
                <a:latin typeface="Century Gothic" panose="020B0502020202020204" pitchFamily="34" charset="0"/>
              </a:rPr>
              <a:t>anonimato </a:t>
            </a:r>
            <a:r>
              <a:rPr lang="es-ES" dirty="0">
                <a:latin typeface="Century Gothic" panose="020B0502020202020204" pitchFamily="34" charset="0"/>
              </a:rPr>
              <a:t>en </a:t>
            </a:r>
            <a:r>
              <a:rPr lang="es-ES" dirty="0" smtClean="0">
                <a:latin typeface="Century Gothic" panose="020B0502020202020204" pitchFamily="34" charset="0"/>
              </a:rPr>
              <a:t>Internet</a:t>
            </a:r>
            <a:endParaRPr lang="es-ES" dirty="0">
              <a:latin typeface="Century Gothic" panose="020B0502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211880" y="2461150"/>
            <a:ext cx="5200889" cy="2304256"/>
            <a:chOff x="1211880" y="2461150"/>
            <a:chExt cx="5200889" cy="230425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1211880" y="2461150"/>
              <a:ext cx="5200889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6 CuadroTexto"/>
            <p:cNvSpPr txBox="1"/>
            <p:nvPr/>
          </p:nvSpPr>
          <p:spPr>
            <a:xfrm>
              <a:off x="1897103" y="3221340"/>
              <a:ext cx="35022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itchFamily="34" charset="0"/>
                </a:rPr>
                <a:t>¿Comprobamos  quienes nos rastrean cuando entramos en una página web?</a:t>
              </a:r>
              <a:endParaRPr lang="es-ES" dirty="0">
                <a:latin typeface="Century Gothic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740839" y="1419388"/>
            <a:ext cx="3854538" cy="1763228"/>
            <a:chOff x="6740839" y="1419388"/>
            <a:chExt cx="3854538" cy="176322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93470">
              <a:off x="6740839" y="1419388"/>
              <a:ext cx="1763228" cy="1763228"/>
            </a:xfrm>
            <a:prstGeom prst="rect">
              <a:avLst/>
            </a:prstGeom>
          </p:spPr>
        </p:pic>
        <p:sp>
          <p:nvSpPr>
            <p:cNvPr id="13" name="4 CuadroTexto"/>
            <p:cNvSpPr txBox="1"/>
            <p:nvPr/>
          </p:nvSpPr>
          <p:spPr>
            <a:xfrm rot="1527594">
              <a:off x="7623088" y="2382461"/>
              <a:ext cx="29722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Century Gothic" pitchFamily="34" charset="0"/>
                </a:rPr>
                <a:t>Se llama </a:t>
              </a:r>
              <a:r>
                <a:rPr lang="es-ES" sz="3200" b="1" dirty="0" smtClean="0">
                  <a:solidFill>
                    <a:srgbClr val="FF0000"/>
                  </a:solidFill>
                  <a:latin typeface="Century Gothic" pitchFamily="34" charset="0"/>
                </a:rPr>
                <a:t>“rastreo”</a:t>
              </a:r>
              <a:endParaRPr lang="es-ES" sz="32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626107" y="3653315"/>
            <a:ext cx="6007651" cy="3019231"/>
            <a:chOff x="5626107" y="3653315"/>
            <a:chExt cx="6007651" cy="3019231"/>
          </a:xfrm>
        </p:grpSpPr>
        <p:pic>
          <p:nvPicPr>
            <p:cNvPr id="11" name="Picture 4" descr="https://encrypted-tbn2.gstatic.com/images?q=tbn:ANd9GcR2VINhHoObtNuv6CInyFxDzq6AexDYpyjZ1uAB4knJPWXXhAt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26107" y="4531769"/>
              <a:ext cx="3888432" cy="1944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9 CuadroTexto"/>
            <p:cNvSpPr txBox="1"/>
            <p:nvPr/>
          </p:nvSpPr>
          <p:spPr>
            <a:xfrm>
              <a:off x="7529749" y="3653315"/>
              <a:ext cx="4104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Utilizaremos  </a:t>
              </a:r>
              <a:r>
                <a:rPr lang="es-ES" dirty="0" err="1" smtClean="0">
                  <a:latin typeface="Century Gothic" pitchFamily="34" charset="0"/>
                </a:rPr>
                <a:t>Firefox</a:t>
              </a:r>
              <a:r>
                <a:rPr lang="es-ES" dirty="0" smtClean="0">
                  <a:latin typeface="Century Gothic" pitchFamily="34" charset="0"/>
                </a:rPr>
                <a:t> con </a:t>
              </a:r>
              <a:r>
                <a:rPr lang="es-ES" dirty="0" err="1" smtClean="0">
                  <a:latin typeface="Century Gothic" pitchFamily="34" charset="0"/>
                </a:rPr>
                <a:t>Ligthbeam</a:t>
              </a:r>
              <a:endParaRPr lang="es-ES" dirty="0">
                <a:latin typeface="Century Gothic" pitchFamily="34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81631" y="5661165"/>
              <a:ext cx="901713" cy="1011381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81631" y="4302504"/>
              <a:ext cx="914400" cy="981075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27662" y="5220542"/>
              <a:ext cx="1009650" cy="242888"/>
            </a:xfrm>
            <a:prstGeom prst="rect">
              <a:avLst/>
            </a:prstGeom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464056" y="1958481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786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¿Dejamos rastros al navegar?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666" y="3419129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289" y="967443"/>
            <a:ext cx="4629417" cy="324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2 CuadroTexto"/>
          <p:cNvSpPr txBox="1"/>
          <p:nvPr/>
        </p:nvSpPr>
        <p:spPr>
          <a:xfrm>
            <a:off x="4139951" y="144292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 pitchFamily="34" charset="0"/>
              </a:rPr>
              <a:t>Abrimos el navegador</a:t>
            </a:r>
            <a:endParaRPr lang="es-ES" dirty="0">
              <a:latin typeface="Century Gothic" pitchFamily="34" charset="0"/>
            </a:endParaRPr>
          </a:p>
        </p:txBody>
      </p:sp>
      <p:pic>
        <p:nvPicPr>
          <p:cNvPr id="20" name="Picture 4" descr="http://www.gis-sac.com/Portal/images/Ncliente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72761" y="1111459"/>
            <a:ext cx="504056" cy="504056"/>
          </a:xfrm>
          <a:prstGeom prst="rect">
            <a:avLst/>
          </a:prstGeom>
          <a:noFill/>
        </p:spPr>
      </p:pic>
      <p:sp>
        <p:nvSpPr>
          <p:cNvPr id="21" name="18 Forma libre"/>
          <p:cNvSpPr/>
          <p:nvPr/>
        </p:nvSpPr>
        <p:spPr>
          <a:xfrm>
            <a:off x="4960923" y="1417260"/>
            <a:ext cx="4937760" cy="2499360"/>
          </a:xfrm>
          <a:custGeom>
            <a:avLst/>
            <a:gdLst>
              <a:gd name="connsiteX0" fmla="*/ 0 w 4937760"/>
              <a:gd name="connsiteY0" fmla="*/ 1750423 h 2499360"/>
              <a:gd name="connsiteX1" fmla="*/ 1998617 w 4937760"/>
              <a:gd name="connsiteY1" fmla="*/ 2207623 h 2499360"/>
              <a:gd name="connsiteX2" fmla="*/ 4937760 w 4937760"/>
              <a:gd name="connsiteY2" fmla="*/ 0 h 2499360"/>
              <a:gd name="connsiteX3" fmla="*/ 4937760 w 4937760"/>
              <a:gd name="connsiteY3" fmla="*/ 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760" h="2499360">
                <a:moveTo>
                  <a:pt x="0" y="1750423"/>
                </a:moveTo>
                <a:cubicBezTo>
                  <a:pt x="587828" y="2124891"/>
                  <a:pt x="1175657" y="2499360"/>
                  <a:pt x="1998617" y="2207623"/>
                </a:cubicBezTo>
                <a:cubicBezTo>
                  <a:pt x="2821577" y="1915886"/>
                  <a:pt x="4937760" y="0"/>
                  <a:pt x="4937760" y="0"/>
                </a:cubicBezTo>
                <a:lnTo>
                  <a:pt x="4937760" y="0"/>
                </a:ln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2" name="17 Grupo"/>
          <p:cNvGrpSpPr/>
          <p:nvPr/>
        </p:nvGrpSpPr>
        <p:grpSpPr>
          <a:xfrm>
            <a:off x="4212121" y="2263587"/>
            <a:ext cx="1728192" cy="1523538"/>
            <a:chOff x="2699792" y="2204864"/>
            <a:chExt cx="1728192" cy="1523538"/>
          </a:xfrm>
        </p:grpSpPr>
        <p:sp>
          <p:nvSpPr>
            <p:cNvPr id="23" name="14 CuadroTexto"/>
            <p:cNvSpPr txBox="1"/>
            <p:nvPr/>
          </p:nvSpPr>
          <p:spPr>
            <a:xfrm>
              <a:off x="2699792" y="2204864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Century Gothic" pitchFamily="34" charset="0"/>
                </a:rPr>
                <a:t>Pulsamos en</a:t>
              </a:r>
            </a:p>
            <a:p>
              <a:r>
                <a:rPr lang="es-ES" dirty="0" smtClean="0">
                  <a:latin typeface="Century Gothic" pitchFamily="34" charset="0"/>
                </a:rPr>
                <a:t>El icono de </a:t>
              </a:r>
              <a:r>
                <a:rPr lang="es-ES" b="1" dirty="0" err="1" smtClean="0">
                  <a:latin typeface="Century Gothic" pitchFamily="34" charset="0"/>
                </a:rPr>
                <a:t>lightbeam</a:t>
              </a:r>
              <a:endParaRPr lang="es-ES" b="1" dirty="0">
                <a:latin typeface="Century Gothic" pitchFamily="34" charset="0"/>
              </a:endParaRP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7824" y="3212976"/>
              <a:ext cx="576064" cy="515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273" y="3703747"/>
            <a:ext cx="4248472" cy="294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19 CuadroTexto"/>
          <p:cNvSpPr txBox="1"/>
          <p:nvPr/>
        </p:nvSpPr>
        <p:spPr>
          <a:xfrm>
            <a:off x="3855495" y="4214152"/>
            <a:ext cx="1656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 pitchFamily="34" charset="0"/>
              </a:rPr>
              <a:t>Sale un gráfico con  las páginas que rastrean nuestra visitas</a:t>
            </a:r>
          </a:p>
        </p:txBody>
      </p:sp>
      <p:sp>
        <p:nvSpPr>
          <p:cNvPr id="28" name="21 Flecha izquierda"/>
          <p:cNvSpPr/>
          <p:nvPr/>
        </p:nvSpPr>
        <p:spPr>
          <a:xfrm rot="20362485">
            <a:off x="8358244" y="4986923"/>
            <a:ext cx="492730" cy="326230"/>
          </a:xfrm>
          <a:prstGeom prst="leftArrow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rupo 2"/>
          <p:cNvGrpSpPr/>
          <p:nvPr/>
        </p:nvGrpSpPr>
        <p:grpSpPr>
          <a:xfrm>
            <a:off x="409024" y="1736603"/>
            <a:ext cx="2558125" cy="2265480"/>
            <a:chOff x="409024" y="1736603"/>
            <a:chExt cx="2558125" cy="2265480"/>
          </a:xfrm>
        </p:grpSpPr>
        <p:sp>
          <p:nvSpPr>
            <p:cNvPr id="2" name="Rectángulo 1"/>
            <p:cNvSpPr/>
            <p:nvPr/>
          </p:nvSpPr>
          <p:spPr>
            <a:xfrm>
              <a:off x="409024" y="1777789"/>
              <a:ext cx="214452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>
                  <a:hlinkClick r:id="rId7"/>
                </a:rPr>
                <a:t>https://</a:t>
              </a:r>
              <a:r>
                <a:rPr lang="es-ES" dirty="0">
                  <a:latin typeface="Century Gothic" panose="020B0502020202020204" pitchFamily="34" charset="0"/>
                  <a:hlinkClick r:id="rId7"/>
                </a:rPr>
                <a:t>addons.mozilla.org/es/firefox/addon/lightbeam</a:t>
              </a:r>
              <a:r>
                <a:rPr lang="es-ES" dirty="0" smtClean="0">
                  <a:hlinkClick r:id="rId7"/>
                </a:rPr>
                <a:t>/</a:t>
              </a:r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Descarga en </a:t>
              </a:r>
              <a:r>
                <a:rPr lang="es-ES" b="1" dirty="0" smtClean="0"/>
                <a:t>Firefox </a:t>
              </a:r>
              <a:endParaRPr lang="es-ES" b="1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5929936">
              <a:off x="834342" y="1869276"/>
              <a:ext cx="2265480" cy="2000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7965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7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¿Dejamos rastros al navegar?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3356992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50" y="1438625"/>
            <a:ext cx="5058643" cy="2981669"/>
          </a:xfrm>
          <a:prstGeom prst="rect">
            <a:avLst/>
          </a:prstGeom>
        </p:spPr>
      </p:pic>
      <p:sp>
        <p:nvSpPr>
          <p:cNvPr id="26" name="12 CuadroTexto"/>
          <p:cNvSpPr txBox="1"/>
          <p:nvPr/>
        </p:nvSpPr>
        <p:spPr>
          <a:xfrm>
            <a:off x="3208008" y="137013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 pitchFamily="34" charset="0"/>
              </a:rPr>
              <a:t>Abrimos el navegador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30" name="14 CuadroTexto"/>
          <p:cNvSpPr txBox="1"/>
          <p:nvPr/>
        </p:nvSpPr>
        <p:spPr>
          <a:xfrm>
            <a:off x="3280178" y="2190796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 pitchFamily="34" charset="0"/>
              </a:rPr>
              <a:t>Pulsamos en</a:t>
            </a:r>
          </a:p>
          <a:p>
            <a:r>
              <a:rPr lang="es-ES" dirty="0" smtClean="0">
                <a:latin typeface="Century Gothic" pitchFamily="34" charset="0"/>
              </a:rPr>
              <a:t>El icono de </a:t>
            </a:r>
            <a:r>
              <a:rPr lang="es-ES" b="1" dirty="0" err="1" smtClean="0">
                <a:latin typeface="Century Gothic" pitchFamily="34" charset="0"/>
              </a:rPr>
              <a:t>Ghostery</a:t>
            </a:r>
            <a:endParaRPr lang="es-ES" b="1" dirty="0" smtClean="0">
              <a:latin typeface="Century Gothic" pitchFamily="34" charset="0"/>
            </a:endParaRPr>
          </a:p>
          <a:p>
            <a:endParaRPr lang="es-ES" b="1" dirty="0" smtClean="0">
              <a:latin typeface="Century Gothic" pitchFamily="34" charset="0"/>
            </a:endParaRPr>
          </a:p>
          <a:p>
            <a:endParaRPr lang="es-ES" b="1" dirty="0">
              <a:latin typeface="Century Gothic" pitchFamily="34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4"/>
          <a:srcRect b="20439"/>
          <a:stretch/>
        </p:blipFill>
        <p:spPr>
          <a:xfrm>
            <a:off x="3624595" y="3135253"/>
            <a:ext cx="597145" cy="532871"/>
          </a:xfrm>
          <a:prstGeom prst="rect">
            <a:avLst/>
          </a:prstGeom>
        </p:spPr>
      </p:pic>
      <p:sp>
        <p:nvSpPr>
          <p:cNvPr id="33" name="18 Forma libre"/>
          <p:cNvSpPr/>
          <p:nvPr/>
        </p:nvSpPr>
        <p:spPr>
          <a:xfrm>
            <a:off x="4221740" y="1677798"/>
            <a:ext cx="5761159" cy="2501341"/>
          </a:xfrm>
          <a:custGeom>
            <a:avLst/>
            <a:gdLst>
              <a:gd name="connsiteX0" fmla="*/ 0 w 4937760"/>
              <a:gd name="connsiteY0" fmla="*/ 1750423 h 2499360"/>
              <a:gd name="connsiteX1" fmla="*/ 1998617 w 4937760"/>
              <a:gd name="connsiteY1" fmla="*/ 2207623 h 2499360"/>
              <a:gd name="connsiteX2" fmla="*/ 4937760 w 4937760"/>
              <a:gd name="connsiteY2" fmla="*/ 0 h 2499360"/>
              <a:gd name="connsiteX3" fmla="*/ 4937760 w 4937760"/>
              <a:gd name="connsiteY3" fmla="*/ 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760" h="2499360">
                <a:moveTo>
                  <a:pt x="0" y="1750423"/>
                </a:moveTo>
                <a:cubicBezTo>
                  <a:pt x="587828" y="2124891"/>
                  <a:pt x="1175657" y="2499360"/>
                  <a:pt x="1998617" y="2207623"/>
                </a:cubicBezTo>
                <a:cubicBezTo>
                  <a:pt x="2821577" y="1915886"/>
                  <a:pt x="4937760" y="0"/>
                  <a:pt x="4937760" y="0"/>
                </a:cubicBezTo>
                <a:lnTo>
                  <a:pt x="4937760" y="0"/>
                </a:ln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18 Forma libre"/>
          <p:cNvSpPr/>
          <p:nvPr/>
        </p:nvSpPr>
        <p:spPr>
          <a:xfrm>
            <a:off x="8862646" y="4298826"/>
            <a:ext cx="1298046" cy="739758"/>
          </a:xfrm>
          <a:custGeom>
            <a:avLst/>
            <a:gdLst>
              <a:gd name="connsiteX0" fmla="*/ 0 w 4937760"/>
              <a:gd name="connsiteY0" fmla="*/ 1750423 h 2499360"/>
              <a:gd name="connsiteX1" fmla="*/ 1998617 w 4937760"/>
              <a:gd name="connsiteY1" fmla="*/ 2207623 h 2499360"/>
              <a:gd name="connsiteX2" fmla="*/ 4937760 w 4937760"/>
              <a:gd name="connsiteY2" fmla="*/ 0 h 2499360"/>
              <a:gd name="connsiteX3" fmla="*/ 4937760 w 4937760"/>
              <a:gd name="connsiteY3" fmla="*/ 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760" h="2499360">
                <a:moveTo>
                  <a:pt x="0" y="1750423"/>
                </a:moveTo>
                <a:cubicBezTo>
                  <a:pt x="587828" y="2124891"/>
                  <a:pt x="1175657" y="2499360"/>
                  <a:pt x="1998617" y="2207623"/>
                </a:cubicBezTo>
                <a:cubicBezTo>
                  <a:pt x="2821577" y="1915886"/>
                  <a:pt x="4937760" y="0"/>
                  <a:pt x="4937760" y="0"/>
                </a:cubicBezTo>
                <a:lnTo>
                  <a:pt x="4937760" y="0"/>
                </a:ln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12 CuadroTexto"/>
          <p:cNvSpPr txBox="1"/>
          <p:nvPr/>
        </p:nvSpPr>
        <p:spPr>
          <a:xfrm>
            <a:off x="6020973" y="4568430"/>
            <a:ext cx="2974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 pitchFamily="34" charset="0"/>
              </a:rPr>
              <a:t>Indica el número de rastreadores que siguen nuestra visita</a:t>
            </a:r>
            <a:endParaRPr lang="es-ES" dirty="0">
              <a:latin typeface="Century Gothic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520" y="3970438"/>
            <a:ext cx="3079555" cy="2730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upo 5"/>
          <p:cNvGrpSpPr/>
          <p:nvPr/>
        </p:nvGrpSpPr>
        <p:grpSpPr>
          <a:xfrm>
            <a:off x="395536" y="1392330"/>
            <a:ext cx="3219247" cy="2855323"/>
            <a:chOff x="395536" y="1392330"/>
            <a:chExt cx="3219247" cy="2855323"/>
          </a:xfrm>
        </p:grpSpPr>
        <p:sp>
          <p:nvSpPr>
            <p:cNvPr id="2" name="Rectángulo 1"/>
            <p:cNvSpPr/>
            <p:nvPr/>
          </p:nvSpPr>
          <p:spPr>
            <a:xfrm>
              <a:off x="395536" y="1519624"/>
              <a:ext cx="260149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latin typeface="Century Gothic" panose="020B0502020202020204" pitchFamily="34" charset="0"/>
                  <a:hlinkClick r:id="rId6"/>
                </a:rPr>
                <a:t>https://www.ghostery.com/products</a:t>
              </a:r>
              <a:r>
                <a:rPr lang="es-ES" sz="1600" dirty="0" smtClean="0">
                  <a:latin typeface="Century Gothic" panose="020B0502020202020204" pitchFamily="34" charset="0"/>
                  <a:hlinkClick r:id="rId6"/>
                </a:rPr>
                <a:t>/</a:t>
              </a:r>
              <a:endParaRPr lang="es-ES" sz="1600" dirty="0" smtClean="0">
                <a:latin typeface="Century Gothic" panose="020B0502020202020204" pitchFamily="34" charset="0"/>
              </a:endParaRPr>
            </a:p>
            <a:p>
              <a:endParaRPr lang="es-ES" sz="1600" dirty="0">
                <a:latin typeface="Century Gothic" panose="020B0502020202020204" pitchFamily="34" charset="0"/>
              </a:endParaRPr>
            </a:p>
            <a:p>
              <a:r>
                <a:rPr lang="es-ES" sz="1600" dirty="0" smtClean="0">
                  <a:latin typeface="Century Gothic" panose="020B0502020202020204" pitchFamily="34" charset="0"/>
                </a:rPr>
                <a:t>Descarga para el navegador que utilices</a:t>
              </a:r>
              <a:endParaRPr lang="es-ES" sz="1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5536" y="2946159"/>
              <a:ext cx="2514600" cy="48577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5929936">
              <a:off x="926676" y="1559546"/>
              <a:ext cx="2855323" cy="252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304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3" grpId="0" animBg="1"/>
      <p:bldP spid="34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27 Grupo"/>
          <p:cNvGrpSpPr/>
          <p:nvPr/>
        </p:nvGrpSpPr>
        <p:grpSpPr>
          <a:xfrm>
            <a:off x="724930" y="1550005"/>
            <a:ext cx="4981575" cy="3743325"/>
            <a:chOff x="3275856" y="188640"/>
            <a:chExt cx="4981575" cy="3743325"/>
          </a:xfrm>
        </p:grpSpPr>
        <p:pic>
          <p:nvPicPr>
            <p:cNvPr id="20" name="Picture 5" descr="http://pixabay.com/static/uploads/photo/2013/07/13/10/13/paper-156804_64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5856" y="188640"/>
              <a:ext cx="4981575" cy="3743325"/>
            </a:xfrm>
            <a:prstGeom prst="rect">
              <a:avLst/>
            </a:prstGeom>
            <a:noFill/>
          </p:spPr>
        </p:pic>
        <p:sp>
          <p:nvSpPr>
            <p:cNvPr id="21" name="14 CuadroTexto"/>
            <p:cNvSpPr txBox="1"/>
            <p:nvPr/>
          </p:nvSpPr>
          <p:spPr>
            <a:xfrm rot="20921239">
              <a:off x="3604564" y="1628397"/>
              <a:ext cx="42484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 smtClean="0">
                  <a:latin typeface="Century Gothic" pitchFamily="34" charset="0"/>
                </a:rPr>
                <a:t>¿Cómo buscas en Internet?</a:t>
              </a:r>
              <a:endParaRPr lang="es-ES" sz="3200" b="1" dirty="0">
                <a:latin typeface="Century Gothic" pitchFamily="34" charset="0"/>
              </a:endParaRPr>
            </a:p>
          </p:txBody>
        </p:sp>
      </p:grpSp>
      <p:grpSp>
        <p:nvGrpSpPr>
          <p:cNvPr id="22" name="29 Grupo"/>
          <p:cNvGrpSpPr/>
          <p:nvPr/>
        </p:nvGrpSpPr>
        <p:grpSpPr>
          <a:xfrm rot="1016965">
            <a:off x="5931220" y="608726"/>
            <a:ext cx="4981575" cy="3743325"/>
            <a:chOff x="179512" y="2924944"/>
            <a:chExt cx="4981575" cy="3743325"/>
          </a:xfrm>
        </p:grpSpPr>
        <p:pic>
          <p:nvPicPr>
            <p:cNvPr id="23" name="Picture 5" descr="http://pixabay.com/static/uploads/photo/2013/07/13/10/13/paper-156804_64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399817">
              <a:off x="179512" y="2924944"/>
              <a:ext cx="4981575" cy="3743325"/>
            </a:xfrm>
            <a:prstGeom prst="rect">
              <a:avLst/>
            </a:prstGeom>
            <a:noFill/>
          </p:spPr>
        </p:pic>
        <p:sp>
          <p:nvSpPr>
            <p:cNvPr id="24" name="23 CuadroTexto"/>
            <p:cNvSpPr txBox="1"/>
            <p:nvPr/>
          </p:nvSpPr>
          <p:spPr>
            <a:xfrm rot="21379197">
              <a:off x="299812" y="4091104"/>
              <a:ext cx="42484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 smtClean="0">
                  <a:latin typeface="Century Gothic" pitchFamily="34" charset="0"/>
                </a:rPr>
                <a:t>¿Cómo sabes qué es lo que quieres encontrar?</a:t>
              </a:r>
              <a:endParaRPr lang="es-ES" sz="3200" b="1" dirty="0">
                <a:latin typeface="Century Gothic" pitchFamily="34" charset="0"/>
              </a:endParaRPr>
            </a:p>
          </p:txBody>
        </p:sp>
      </p:grpSp>
      <p:grpSp>
        <p:nvGrpSpPr>
          <p:cNvPr id="25" name="28 Grupo"/>
          <p:cNvGrpSpPr/>
          <p:nvPr/>
        </p:nvGrpSpPr>
        <p:grpSpPr>
          <a:xfrm>
            <a:off x="5167891" y="3011609"/>
            <a:ext cx="4981575" cy="3743325"/>
            <a:chOff x="4410510" y="3114675"/>
            <a:chExt cx="4981575" cy="3743325"/>
          </a:xfrm>
        </p:grpSpPr>
        <p:pic>
          <p:nvPicPr>
            <p:cNvPr id="26" name="Picture 5" descr="http://pixabay.com/static/uploads/photo/2013/07/13/10/13/paper-156804_64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013903">
              <a:off x="4410510" y="3114675"/>
              <a:ext cx="4981575" cy="3743325"/>
            </a:xfrm>
            <a:prstGeom prst="rect">
              <a:avLst/>
            </a:prstGeom>
            <a:noFill/>
          </p:spPr>
        </p:pic>
        <p:sp>
          <p:nvSpPr>
            <p:cNvPr id="27" name="15 CuadroTexto"/>
            <p:cNvSpPr txBox="1"/>
            <p:nvPr/>
          </p:nvSpPr>
          <p:spPr>
            <a:xfrm rot="380670">
              <a:off x="4656180" y="4076364"/>
              <a:ext cx="401116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 smtClean="0">
                  <a:latin typeface="Century Gothic" pitchFamily="34" charset="0"/>
                </a:rPr>
                <a:t>¿Alguien más que tú sabe por dónde andas cuando navegas?</a:t>
              </a:r>
              <a:endParaRPr lang="es-ES" sz="3200" b="1" dirty="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38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t="55356"/>
          <a:stretch/>
        </p:blipFill>
        <p:spPr>
          <a:xfrm>
            <a:off x="2836992" y="3597099"/>
            <a:ext cx="9124950" cy="57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631" y="4047262"/>
            <a:ext cx="1066800" cy="1028700"/>
          </a:xfrm>
          <a:prstGeom prst="rect">
            <a:avLst/>
          </a:prstGeom>
        </p:spPr>
      </p:pic>
      <p:sp>
        <p:nvSpPr>
          <p:cNvPr id="18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¿Dejamos rastros al navegar?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35671" y="2310591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666" y="1428250"/>
            <a:ext cx="9287715" cy="10478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4" name="Grupo 3"/>
          <p:cNvGrpSpPr/>
          <p:nvPr/>
        </p:nvGrpSpPr>
        <p:grpSpPr>
          <a:xfrm>
            <a:off x="1597949" y="2717847"/>
            <a:ext cx="2621241" cy="1207022"/>
            <a:chOff x="1597949" y="2717847"/>
            <a:chExt cx="2621241" cy="120702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1597949" y="2717847"/>
              <a:ext cx="2621241" cy="1207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CuadroTexto 2"/>
            <p:cNvSpPr txBox="1"/>
            <p:nvPr/>
          </p:nvSpPr>
          <p:spPr>
            <a:xfrm>
              <a:off x="1996415" y="3321358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¿Y  esto?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7156" y="2587293"/>
            <a:ext cx="8115841" cy="8823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2592091" y="4722655"/>
            <a:ext cx="5491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22222"/>
                </a:solidFill>
                <a:latin typeface="Century Gothic" panose="020B0502020202020204" pitchFamily="34" charset="0"/>
              </a:rPr>
              <a:t>Una </a:t>
            </a:r>
            <a:r>
              <a:rPr lang="es-ES" b="1" dirty="0">
                <a:solidFill>
                  <a:srgbClr val="222222"/>
                </a:solidFill>
                <a:latin typeface="Century Gothic" panose="020B0502020202020204" pitchFamily="34" charset="0"/>
              </a:rPr>
              <a:t>cookie</a:t>
            </a:r>
            <a:r>
              <a:rPr lang="es-ES" dirty="0">
                <a:solidFill>
                  <a:srgbClr val="222222"/>
                </a:solidFill>
                <a:latin typeface="Century Gothic" panose="020B0502020202020204" pitchFamily="34" charset="0"/>
              </a:rPr>
              <a:t> (o galleta informática) es una pequeña información enviada por un sitio web y almacenada en el navegador del usuario, de manera que el sitio web puede consultar la </a:t>
            </a:r>
            <a:r>
              <a:rPr lang="es-ES" b="1" dirty="0">
                <a:solidFill>
                  <a:srgbClr val="222222"/>
                </a:solidFill>
                <a:latin typeface="Century Gothic" panose="020B0502020202020204" pitchFamily="34" charset="0"/>
              </a:rPr>
              <a:t>actividad previa del usuario</a:t>
            </a:r>
            <a:r>
              <a:rPr lang="es-ES" dirty="0">
                <a:solidFill>
                  <a:srgbClr val="222222"/>
                </a:solidFill>
                <a:latin typeface="Century Gothic" panose="020B0502020202020204" pitchFamily="34" charset="0"/>
              </a:rPr>
              <a:t>.</a:t>
            </a:r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434887">
            <a:off x="10610154" y="4080119"/>
            <a:ext cx="1984922" cy="334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upo 6"/>
          <p:cNvGrpSpPr/>
          <p:nvPr/>
        </p:nvGrpSpPr>
        <p:grpSpPr>
          <a:xfrm>
            <a:off x="8033700" y="4523178"/>
            <a:ext cx="2733898" cy="1527998"/>
            <a:chOff x="8033700" y="4523178"/>
            <a:chExt cx="2733898" cy="1527998"/>
          </a:xfrm>
        </p:grpSpPr>
        <p:sp>
          <p:nvSpPr>
            <p:cNvPr id="25" name="17 Nube"/>
            <p:cNvSpPr/>
            <p:nvPr/>
          </p:nvSpPr>
          <p:spPr>
            <a:xfrm>
              <a:off x="8033700" y="4523178"/>
              <a:ext cx="2733898" cy="1527998"/>
            </a:xfrm>
            <a:prstGeom prst="cloud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18 CuadroTexto"/>
            <p:cNvSpPr txBox="1"/>
            <p:nvPr/>
          </p:nvSpPr>
          <p:spPr>
            <a:xfrm>
              <a:off x="8226843" y="5008632"/>
              <a:ext cx="23042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Century Gothic" pitchFamily="34" charset="0"/>
                </a:rPr>
                <a:t>¿Dónde se quedan las cookies?</a:t>
              </a:r>
              <a:endParaRPr lang="es-ES" b="1" dirty="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1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¿Dejamos rastros al navegar?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35671" y="2310591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o 2"/>
          <p:cNvGrpSpPr/>
          <p:nvPr/>
        </p:nvGrpSpPr>
        <p:grpSpPr>
          <a:xfrm>
            <a:off x="1377167" y="2507523"/>
            <a:ext cx="5148993" cy="2283851"/>
            <a:chOff x="1377167" y="2507523"/>
            <a:chExt cx="5148993" cy="228385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1377167" y="2507523"/>
              <a:ext cx="5148993" cy="2283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ángulo 1"/>
            <p:cNvSpPr/>
            <p:nvPr/>
          </p:nvSpPr>
          <p:spPr>
            <a:xfrm>
              <a:off x="2054525" y="3372408"/>
              <a:ext cx="42065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solidFill>
                    <a:srgbClr val="222222"/>
                  </a:solidFill>
                  <a:latin typeface="Century Gothic" panose="020B0502020202020204" pitchFamily="34" charset="0"/>
                </a:rPr>
                <a:t>Un </a:t>
              </a:r>
              <a:r>
                <a:rPr lang="es-ES" dirty="0">
                  <a:solidFill>
                    <a:srgbClr val="222222"/>
                  </a:solidFill>
                  <a:latin typeface="Century Gothic" panose="020B0502020202020204" pitchFamily="34" charset="0"/>
                </a:rPr>
                <a:t>navegador sea capaz de almacenar al menos 300 cookies de 4 kilobytes cada una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4660228" y="6096225"/>
            <a:ext cx="209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Cookies persistentes</a:t>
            </a:r>
            <a:endParaRPr lang="es-ES" dirty="0"/>
          </a:p>
        </p:txBody>
      </p:sp>
      <p:grpSp>
        <p:nvGrpSpPr>
          <p:cNvPr id="13" name="Grupo 12"/>
          <p:cNvGrpSpPr/>
          <p:nvPr/>
        </p:nvGrpSpPr>
        <p:grpSpPr>
          <a:xfrm>
            <a:off x="1329395" y="5248057"/>
            <a:ext cx="1653466" cy="1217500"/>
            <a:chOff x="1544192" y="5250460"/>
            <a:chExt cx="1653466" cy="1217500"/>
          </a:xfrm>
        </p:grpSpPr>
        <p:sp>
          <p:nvSpPr>
            <p:cNvPr id="11" name="CuadroTexto 10"/>
            <p:cNvSpPr txBox="1"/>
            <p:nvPr/>
          </p:nvSpPr>
          <p:spPr>
            <a:xfrm>
              <a:off x="1544192" y="6098628"/>
              <a:ext cx="1653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Cookies zombis</a:t>
              </a:r>
              <a:endParaRPr lang="es-ES" dirty="0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37525" y="5250460"/>
              <a:ext cx="1066800" cy="10287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120193" y="5469525"/>
              <a:ext cx="501463" cy="529322"/>
            </a:xfrm>
            <a:prstGeom prst="rect">
              <a:avLst/>
            </a:prstGeom>
          </p:spPr>
        </p:pic>
      </p:grpSp>
      <p:grpSp>
        <p:nvGrpSpPr>
          <p:cNvPr id="15" name="Grupo 14"/>
          <p:cNvGrpSpPr/>
          <p:nvPr/>
        </p:nvGrpSpPr>
        <p:grpSpPr>
          <a:xfrm>
            <a:off x="2888733" y="5140064"/>
            <a:ext cx="1678729" cy="1311243"/>
            <a:chOff x="3485858" y="5167320"/>
            <a:chExt cx="1678729" cy="1311243"/>
          </a:xfrm>
        </p:grpSpPr>
        <p:sp>
          <p:nvSpPr>
            <p:cNvPr id="10" name="CuadroTexto 9"/>
            <p:cNvSpPr txBox="1"/>
            <p:nvPr/>
          </p:nvSpPr>
          <p:spPr>
            <a:xfrm>
              <a:off x="3485858" y="6109231"/>
              <a:ext cx="1678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Cookies seguras</a:t>
              </a:r>
              <a:endParaRPr lang="es-ES" dirty="0"/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59851" y="5167320"/>
              <a:ext cx="1066800" cy="10287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26755" y="5460917"/>
              <a:ext cx="355494" cy="419109"/>
            </a:xfrm>
            <a:prstGeom prst="rect">
              <a:avLst/>
            </a:prstGeom>
          </p:spPr>
        </p:pic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701" y="5202214"/>
            <a:ext cx="1066800" cy="10287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3096" y="5444478"/>
            <a:ext cx="483233" cy="479572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6418303" y="1268081"/>
            <a:ext cx="57736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dirty="0" smtClean="0">
                <a:solidFill>
                  <a:srgbClr val="212121"/>
                </a:solidFill>
                <a:latin typeface="Century Gothic" panose="020B0502020202020204" pitchFamily="34" charset="0"/>
              </a:rPr>
              <a:t>Ver las cookies en Chrome</a:t>
            </a:r>
            <a:endParaRPr lang="es-ES" altLang="es-ES" sz="1600" dirty="0" smtClean="0">
              <a:solidFill>
                <a:srgbClr val="212121"/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1600" b="1" dirty="0">
              <a:solidFill>
                <a:srgbClr val="212121"/>
              </a:solidFill>
              <a:latin typeface="Century Gothic" panose="020B0502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s-ES" altLang="es-ES" sz="1600" dirty="0" smtClean="0">
                <a:solidFill>
                  <a:srgbClr val="212121"/>
                </a:solidFill>
                <a:latin typeface="Century Gothic" panose="020B0502020202020204" pitchFamily="34" charset="0"/>
              </a:rPr>
              <a:t>En la barra de herramienta teclear: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dirty="0" smtClean="0">
                <a:solidFill>
                  <a:srgbClr val="212121"/>
                </a:solidFill>
                <a:latin typeface="Century Gothic" panose="020B0502020202020204" pitchFamily="34" charset="0"/>
              </a:rPr>
              <a:t>      chrome</a:t>
            </a:r>
            <a:r>
              <a:rPr lang="es-ES" altLang="es-ES" sz="1600" b="1" dirty="0">
                <a:solidFill>
                  <a:srgbClr val="212121"/>
                </a:solidFill>
                <a:latin typeface="Century Gothic" panose="020B0502020202020204" pitchFamily="34" charset="0"/>
              </a:rPr>
              <a:t>://</a:t>
            </a:r>
            <a:r>
              <a:rPr lang="es-ES" altLang="es-ES" sz="1600" b="1" dirty="0" smtClean="0">
                <a:solidFill>
                  <a:srgbClr val="212121"/>
                </a:solidFill>
                <a:latin typeface="Century Gothic" panose="020B0502020202020204" pitchFamily="34" charset="0"/>
              </a:rPr>
              <a:t>settings/content/cookies</a:t>
            </a:r>
            <a:endParaRPr lang="es-ES" altLang="es-ES" sz="1600" b="1" dirty="0">
              <a:solidFill>
                <a:srgbClr val="212121"/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1600" b="1" dirty="0" smtClean="0">
              <a:solidFill>
                <a:srgbClr val="212121"/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1600" b="1" dirty="0">
              <a:solidFill>
                <a:srgbClr val="212121"/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1600" b="1" dirty="0">
              <a:solidFill>
                <a:srgbClr val="21212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983" y="2407978"/>
            <a:ext cx="4116044" cy="1858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7687" y="3551422"/>
            <a:ext cx="3711308" cy="3080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7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¿Dejamos rastros al navegar?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35671" y="2310591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upo 3"/>
          <p:cNvGrpSpPr/>
          <p:nvPr/>
        </p:nvGrpSpPr>
        <p:grpSpPr>
          <a:xfrm>
            <a:off x="1381907" y="2586334"/>
            <a:ext cx="3833700" cy="2283851"/>
            <a:chOff x="1381907" y="2586334"/>
            <a:chExt cx="3833700" cy="228385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1381907" y="2586334"/>
              <a:ext cx="3833700" cy="2283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ángulo 1"/>
            <p:cNvSpPr/>
            <p:nvPr/>
          </p:nvSpPr>
          <p:spPr>
            <a:xfrm>
              <a:off x="1855055" y="3613445"/>
              <a:ext cx="2658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solidFill>
                    <a:srgbClr val="222222"/>
                  </a:solidFill>
                  <a:latin typeface="Century Gothic" panose="020B0502020202020204" pitchFamily="34" charset="0"/>
                </a:rPr>
                <a:t>Los cookies en Mozilla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385" y="1147908"/>
            <a:ext cx="3316687" cy="4931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598" y="1471612"/>
            <a:ext cx="2686050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453" y="4640425"/>
            <a:ext cx="5350323" cy="193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Forma libre 21"/>
          <p:cNvSpPr/>
          <p:nvPr/>
        </p:nvSpPr>
        <p:spPr>
          <a:xfrm>
            <a:off x="6098108" y="3839317"/>
            <a:ext cx="2743200" cy="1680267"/>
          </a:xfrm>
          <a:custGeom>
            <a:avLst/>
            <a:gdLst>
              <a:gd name="connsiteX0" fmla="*/ 0 w 2743200"/>
              <a:gd name="connsiteY0" fmla="*/ 1680267 h 1680267"/>
              <a:gd name="connsiteX1" fmla="*/ 1183341 w 2743200"/>
              <a:gd name="connsiteY1" fmla="*/ 39726 h 1680267"/>
              <a:gd name="connsiteX2" fmla="*/ 2743200 w 2743200"/>
              <a:gd name="connsiteY2" fmla="*/ 470032 h 1680267"/>
              <a:gd name="connsiteX3" fmla="*/ 2743200 w 2743200"/>
              <a:gd name="connsiteY3" fmla="*/ 470032 h 168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680267">
                <a:moveTo>
                  <a:pt x="0" y="1680267"/>
                </a:moveTo>
                <a:cubicBezTo>
                  <a:pt x="363070" y="960849"/>
                  <a:pt x="726141" y="241432"/>
                  <a:pt x="1183341" y="39726"/>
                </a:cubicBezTo>
                <a:cubicBezTo>
                  <a:pt x="1640541" y="-161980"/>
                  <a:pt x="2743200" y="470032"/>
                  <a:pt x="2743200" y="470032"/>
                </a:cubicBezTo>
                <a:lnTo>
                  <a:pt x="2743200" y="470032"/>
                </a:ln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orma libre 24"/>
          <p:cNvSpPr/>
          <p:nvPr/>
        </p:nvSpPr>
        <p:spPr>
          <a:xfrm rot="8192498">
            <a:off x="7195792" y="4744291"/>
            <a:ext cx="1432471" cy="865651"/>
          </a:xfrm>
          <a:custGeom>
            <a:avLst/>
            <a:gdLst>
              <a:gd name="connsiteX0" fmla="*/ 0 w 2743200"/>
              <a:gd name="connsiteY0" fmla="*/ 1680267 h 1680267"/>
              <a:gd name="connsiteX1" fmla="*/ 1183341 w 2743200"/>
              <a:gd name="connsiteY1" fmla="*/ 39726 h 1680267"/>
              <a:gd name="connsiteX2" fmla="*/ 2743200 w 2743200"/>
              <a:gd name="connsiteY2" fmla="*/ 470032 h 1680267"/>
              <a:gd name="connsiteX3" fmla="*/ 2743200 w 2743200"/>
              <a:gd name="connsiteY3" fmla="*/ 470032 h 168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680267">
                <a:moveTo>
                  <a:pt x="0" y="1680267"/>
                </a:moveTo>
                <a:cubicBezTo>
                  <a:pt x="363070" y="960849"/>
                  <a:pt x="726141" y="241432"/>
                  <a:pt x="1183341" y="39726"/>
                </a:cubicBezTo>
                <a:cubicBezTo>
                  <a:pt x="1640541" y="-161980"/>
                  <a:pt x="2743200" y="470032"/>
                  <a:pt x="2743200" y="470032"/>
                </a:cubicBezTo>
                <a:lnTo>
                  <a:pt x="2743200" y="470032"/>
                </a:ln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24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35671" y="2310591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adroTexto 2"/>
          <p:cNvSpPr txBox="1"/>
          <p:nvPr/>
        </p:nvSpPr>
        <p:spPr>
          <a:xfrm>
            <a:off x="1874183" y="4051567"/>
            <a:ext cx="259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 panose="020B0502020202020204" pitchFamily="34" charset="0"/>
              </a:rPr>
              <a:t>Estas opciones existen en todos los navegadores</a:t>
            </a:r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187035">
            <a:off x="952549" y="3502260"/>
            <a:ext cx="4161560" cy="191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¿Dejamos rastros al navegar?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65079" y="1390125"/>
            <a:ext cx="6614347" cy="22694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501" rIns="0" bIns="10791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Borrar todas las cookies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 En tu teléfono o </a:t>
            </a:r>
            <a:r>
              <a:rPr kumimoji="0" lang="es-ES" altLang="es-ES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tablet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 Android, abre la aplicación Chrome        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 A la derecha de la barra de direcciones, toca 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Más Ajustes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 Toca 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Privacidad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   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Borrar datos de navegación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 Elige un periodo (por ejemplo, 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Última hora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 o 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Todos los periodos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 Marca la casilla "Cookies y datos de sitios". Desmarca los demás elementos.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 Toca 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Borrar los datos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050" name="Picture 2" descr="Chr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-29527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á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-14287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continuaci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-142875"/>
            <a:ext cx="1238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 continuaci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9525"/>
            <a:ext cx="1238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302160" y="4009431"/>
            <a:ext cx="6577266" cy="19309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501" rIns="0" bIns="10791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Permitir o bloquear las cookies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600" b="1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altLang="es-ES" sz="14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En tu teléfono o </a:t>
            </a:r>
            <a:r>
              <a:rPr kumimoji="0" lang="es-ES" altLang="es-ES" sz="1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tablet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 Android, abre la aplicación Chrome        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A la derecha de la barra de direcciones, toca Más 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Ajustes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Toca 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Configuración de contenidos /Cookies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Activa o desactiva 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Cookies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Opcional: Permite las cookies de terceros.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1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056" name="Picture 8" descr="Má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29" y="4511347"/>
            <a:ext cx="82213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a continuaci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605" y="4511347"/>
            <a:ext cx="5937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 continuaci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580" y="4663747"/>
            <a:ext cx="5937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3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¿Dejamos rastros al navegar?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35671" y="2310591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h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-29527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á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-14287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continuació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-142875"/>
            <a:ext cx="1238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 continuació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9525"/>
            <a:ext cx="1238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952549" y="3502260"/>
            <a:ext cx="4161560" cy="1916304"/>
            <a:chOff x="952549" y="3502260"/>
            <a:chExt cx="4161560" cy="191630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952549" y="3502260"/>
              <a:ext cx="4161560" cy="191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CuadroTexto 2"/>
            <p:cNvSpPr txBox="1"/>
            <p:nvPr/>
          </p:nvSpPr>
          <p:spPr>
            <a:xfrm>
              <a:off x="1787165" y="4188181"/>
              <a:ext cx="2595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Configura tu navegación privada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807" y="858854"/>
            <a:ext cx="7373813" cy="18693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6501" rIns="0" bIns="10791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En tu ordenador teléfono o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tablet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 Android, abre la app de Chrome        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A la derecha de la barra de direcciones, presiona Más           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Nueva pestaña de incógnito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Aparecerá una ventana nueva.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 En la parte superior izquierda, busca el ícono de incógnito        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098" name="Picture 2" descr="Ch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907" y="1062791"/>
            <a:ext cx="376043" cy="3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Má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459" y="1438834"/>
            <a:ext cx="273504" cy="27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y lue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12" y="2919149"/>
            <a:ext cx="1238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Modo incógni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146" y="1996515"/>
            <a:ext cx="416080" cy="41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084806" y="2670557"/>
            <a:ext cx="8950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212121"/>
                </a:solidFill>
                <a:latin typeface="Century Gothic" panose="020B0502020202020204" pitchFamily="34" charset="0"/>
              </a:rPr>
              <a:t>También puedes usar una combinación de teclas para abrir una ventana de incógnito.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212121"/>
                </a:solidFill>
                <a:latin typeface="Century Gothic" panose="020B0502020202020204" pitchFamily="34" charset="0"/>
              </a:rPr>
              <a:t>Windows, Linux o Sistema operativo Chrome: Presiona </a:t>
            </a:r>
            <a:r>
              <a:rPr lang="es-ES" sz="1400" b="1" dirty="0" err="1">
                <a:solidFill>
                  <a:srgbClr val="212121"/>
                </a:solidFill>
                <a:latin typeface="Century Gothic" panose="020B0502020202020204" pitchFamily="34" charset="0"/>
              </a:rPr>
              <a:t>Ctrl</a:t>
            </a:r>
            <a:r>
              <a:rPr lang="es-ES" sz="1400" b="1" dirty="0">
                <a:solidFill>
                  <a:srgbClr val="212121"/>
                </a:solidFill>
                <a:latin typeface="Century Gothic" panose="020B0502020202020204" pitchFamily="34" charset="0"/>
              </a:rPr>
              <a:t> + mayúscula + n</a:t>
            </a:r>
            <a:r>
              <a:rPr lang="es-ES" sz="1400" dirty="0">
                <a:solidFill>
                  <a:srgbClr val="212121"/>
                </a:solidFill>
                <a:latin typeface="Century Gothic" panose="020B0502020202020204" pitchFamily="34" charset="0"/>
              </a:rPr>
              <a:t>.</a:t>
            </a:r>
            <a:endParaRPr lang="es-ES" sz="1400" b="0" i="0" dirty="0">
              <a:solidFill>
                <a:srgbClr val="21212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103" name="Picture 7" descr="Navegación privada en Firefo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80" y="3384696"/>
            <a:ext cx="3153665" cy="317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2416435" y="6101844"/>
            <a:ext cx="2796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6621"/>
                </a:solidFill>
                <a:latin typeface="arial" panose="020B0604020202020204" pitchFamily="34" charset="0"/>
                <a:hlinkClick r:id="rId9"/>
              </a:rPr>
              <a:t>https://</a:t>
            </a:r>
            <a:r>
              <a:rPr lang="es-ES" dirty="0" smtClean="0">
                <a:solidFill>
                  <a:srgbClr val="006621"/>
                </a:solidFill>
                <a:latin typeface="arial" panose="020B0604020202020204" pitchFamily="34" charset="0"/>
                <a:hlinkClick r:id="rId9"/>
              </a:rPr>
              <a:t>panopticlick.eff.org</a:t>
            </a:r>
            <a:endParaRPr lang="es-ES" dirty="0" smtClean="0">
              <a:solidFill>
                <a:srgbClr val="006621"/>
              </a:solidFill>
              <a:latin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81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¿Dejamos rastros al navegar?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35671" y="2310591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h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-29527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á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-14287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continuació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-142875"/>
            <a:ext cx="1238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 continuació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9525"/>
            <a:ext cx="1238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952549" y="3502260"/>
            <a:ext cx="4161560" cy="1916304"/>
            <a:chOff x="952549" y="3502260"/>
            <a:chExt cx="4161560" cy="191630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952549" y="3502260"/>
              <a:ext cx="4161560" cy="191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CuadroTexto 2"/>
            <p:cNvSpPr txBox="1"/>
            <p:nvPr/>
          </p:nvSpPr>
          <p:spPr>
            <a:xfrm>
              <a:off x="1787165" y="4188181"/>
              <a:ext cx="28687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Probamos en </a:t>
              </a:r>
              <a:r>
                <a:rPr lang="es-ES" dirty="0">
                  <a:solidFill>
                    <a:srgbClr val="006621"/>
                  </a:solidFill>
                  <a:latin typeface="arial" panose="020B0604020202020204" pitchFamily="34" charset="0"/>
                  <a:hlinkClick r:id="rId7"/>
                </a:rPr>
                <a:t>https://panopticlick.eff.org</a:t>
              </a:r>
              <a:endParaRPr lang="es-ES" dirty="0">
                <a:solidFill>
                  <a:srgbClr val="006621"/>
                </a:solidFill>
                <a:latin typeface="arial" panose="020B0604020202020204" pitchFamily="34" charset="0"/>
              </a:endParaRPr>
            </a:p>
            <a:p>
              <a:endParaRPr lang="es-ES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587578" y="2916942"/>
            <a:ext cx="216025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upo 19"/>
          <p:cNvGrpSpPr/>
          <p:nvPr/>
        </p:nvGrpSpPr>
        <p:grpSpPr>
          <a:xfrm>
            <a:off x="8101541" y="1437176"/>
            <a:ext cx="3240360" cy="1512168"/>
            <a:chOff x="7707258" y="1548790"/>
            <a:chExt cx="3240360" cy="1512168"/>
          </a:xfrm>
        </p:grpSpPr>
        <p:sp>
          <p:nvSpPr>
            <p:cNvPr id="21" name="17 Nube"/>
            <p:cNvSpPr/>
            <p:nvPr/>
          </p:nvSpPr>
          <p:spPr>
            <a:xfrm>
              <a:off x="7707258" y="1548790"/>
              <a:ext cx="3240360" cy="1512168"/>
            </a:xfrm>
            <a:prstGeom prst="cloud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18 CuadroTexto"/>
            <p:cNvSpPr txBox="1"/>
            <p:nvPr/>
          </p:nvSpPr>
          <p:spPr>
            <a:xfrm>
              <a:off x="7995290" y="1716613"/>
              <a:ext cx="230425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Century Gothic" pitchFamily="34" charset="0"/>
                </a:rPr>
                <a:t>¿Pero que pueden recoger al entrar en una página web?</a:t>
              </a:r>
              <a:endParaRPr lang="es-ES" b="1" dirty="0">
                <a:latin typeface="Century Gothic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8736" y="995018"/>
            <a:ext cx="4120874" cy="3257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0485" y="3040198"/>
            <a:ext cx="942579" cy="9425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4453" y="3120870"/>
            <a:ext cx="3593377" cy="291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24366" y="5786019"/>
            <a:ext cx="942579" cy="9425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772" y="4305171"/>
            <a:ext cx="2982486" cy="4424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1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35671" y="2310591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upo 24"/>
          <p:cNvGrpSpPr/>
          <p:nvPr/>
        </p:nvGrpSpPr>
        <p:grpSpPr>
          <a:xfrm>
            <a:off x="1732843" y="3055211"/>
            <a:ext cx="3632743" cy="1672796"/>
            <a:chOff x="1732843" y="3055211"/>
            <a:chExt cx="3632743" cy="167279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1732843" y="3055211"/>
              <a:ext cx="3632743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uadroTexto 5"/>
            <p:cNvSpPr txBox="1"/>
            <p:nvPr/>
          </p:nvSpPr>
          <p:spPr>
            <a:xfrm>
              <a:off x="2299446" y="3549603"/>
              <a:ext cx="2255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Entra en la página</a:t>
              </a:r>
            </a:p>
            <a:p>
              <a:r>
                <a:rPr lang="es-ES" dirty="0" smtClean="0">
                  <a:latin typeface="Century Gothic" panose="020B0502020202020204" pitchFamily="34" charset="0"/>
                </a:rPr>
                <a:t>bit.ly/gato2018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6644453" y="2152890"/>
            <a:ext cx="492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Cierra el navegador o vete a otra página.</a:t>
            </a:r>
            <a:endParaRPr lang="es-ES_tradnl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26487" y="2506502"/>
            <a:ext cx="427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Vuelve a entrar en la misma página.</a:t>
            </a:r>
            <a:endParaRPr lang="es-ES_tradnl" dirty="0">
              <a:latin typeface="Century Gothic" panose="020B05020202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7689497" y="3433274"/>
            <a:ext cx="2733898" cy="1527998"/>
            <a:chOff x="7689497" y="3433274"/>
            <a:chExt cx="2733898" cy="1527998"/>
          </a:xfrm>
        </p:grpSpPr>
        <p:sp>
          <p:nvSpPr>
            <p:cNvPr id="11" name="17 Nube"/>
            <p:cNvSpPr/>
            <p:nvPr/>
          </p:nvSpPr>
          <p:spPr>
            <a:xfrm>
              <a:off x="7689497" y="3433274"/>
              <a:ext cx="2733898" cy="1527998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7965764" y="3678102"/>
              <a:ext cx="22517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¿Qué ha pasado? ¿Por qué no sale lo mismo?</a:t>
              </a:r>
              <a:endParaRPr lang="es-ES_tradnl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434887">
            <a:off x="10265951" y="2736890"/>
            <a:ext cx="1984922" cy="334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upo 25"/>
          <p:cNvGrpSpPr/>
          <p:nvPr/>
        </p:nvGrpSpPr>
        <p:grpSpPr>
          <a:xfrm>
            <a:off x="1282258" y="4266219"/>
            <a:ext cx="3906691" cy="1798943"/>
            <a:chOff x="1282258" y="4266219"/>
            <a:chExt cx="3906691" cy="179894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722386">
              <a:off x="1282258" y="4266219"/>
              <a:ext cx="3906691" cy="1798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uadroTexto 8"/>
            <p:cNvSpPr txBox="1"/>
            <p:nvPr/>
          </p:nvSpPr>
          <p:spPr>
            <a:xfrm rot="1062651">
              <a:off x="1634681" y="4802268"/>
              <a:ext cx="34902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latin typeface="Century Gothic" panose="020B0502020202020204" pitchFamily="34" charset="0"/>
                </a:rPr>
                <a:t>Mira lo que han guardado de ti</a:t>
              </a:r>
            </a:p>
            <a:p>
              <a:r>
                <a:rPr lang="es-ES_tradnl" sz="1200" dirty="0" smtClean="0">
                  <a:latin typeface="Century Gothic" panose="020B0502020202020204" pitchFamily="34" charset="0"/>
                </a:rPr>
                <a:t>En la URL sustituye </a:t>
              </a:r>
              <a:r>
                <a:rPr lang="es-ES_tradnl" sz="1200" dirty="0" err="1" smtClean="0">
                  <a:latin typeface="Century Gothic" panose="020B0502020202020204" pitchFamily="34" charset="0"/>
                </a:rPr>
                <a:t>index.php</a:t>
              </a:r>
              <a:r>
                <a:rPr lang="es-ES_tradnl" sz="1200" dirty="0" smtClean="0">
                  <a:latin typeface="Century Gothic" panose="020B0502020202020204" pitchFamily="34" charset="0"/>
                </a:rPr>
                <a:t> por </a:t>
              </a:r>
              <a:r>
                <a:rPr lang="es-ES_tradnl" sz="1200" dirty="0" err="1" smtClean="0">
                  <a:latin typeface="Century Gothic" panose="020B0502020202020204" pitchFamily="34" charset="0"/>
                </a:rPr>
                <a:t>tabla.php</a:t>
              </a:r>
              <a:endParaRPr lang="es-ES_tradnl" sz="1200" dirty="0" smtClean="0"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5197246" y="5165690"/>
            <a:ext cx="441338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latin typeface="Century Gothic" panose="020B0502020202020204" pitchFamily="34" charset="0"/>
              </a:rPr>
              <a:t>Información que se ha recogido la visita:</a:t>
            </a:r>
          </a:p>
          <a:p>
            <a:pPr marL="342900" indent="-342900">
              <a:buAutoNum type="arabicPeriod"/>
            </a:pPr>
            <a:r>
              <a:rPr lang="es-ES_tradnl" sz="1200" dirty="0" smtClean="0">
                <a:latin typeface="Century Gothic" panose="020B0502020202020204" pitchFamily="34" charset="0"/>
              </a:rPr>
              <a:t>Te ha asignado un identificador.</a:t>
            </a:r>
          </a:p>
          <a:p>
            <a:pPr marL="342900" indent="-342900">
              <a:buAutoNum type="arabicPeriod"/>
            </a:pPr>
            <a:r>
              <a:rPr lang="es-ES_tradnl" sz="1200" dirty="0" smtClean="0">
                <a:latin typeface="Century Gothic" panose="020B0502020202020204" pitchFamily="34" charset="0"/>
              </a:rPr>
              <a:t>Ha recogido el navegador y las fechas de entradas</a:t>
            </a:r>
          </a:p>
          <a:p>
            <a:pPr marL="342900" indent="-342900">
              <a:buAutoNum type="arabicPeriod"/>
            </a:pPr>
            <a:r>
              <a:rPr lang="es-ES_tradnl" sz="1200" dirty="0" smtClean="0">
                <a:latin typeface="Century Gothic" panose="020B0502020202020204" pitchFamily="34" charset="0"/>
              </a:rPr>
              <a:t>El sistema operativo</a:t>
            </a:r>
          </a:p>
          <a:p>
            <a:pPr marL="342900" indent="-342900">
              <a:buAutoNum type="arabicPeriod"/>
            </a:pPr>
            <a:r>
              <a:rPr lang="es-ES_tradnl" sz="1200" dirty="0" smtClean="0">
                <a:latin typeface="Century Gothic" panose="020B0502020202020204" pitchFamily="34" charset="0"/>
              </a:rPr>
              <a:t>IP</a:t>
            </a:r>
          </a:p>
          <a:p>
            <a:pPr marL="342900" indent="-342900">
              <a:buAutoNum type="arabicPeriod"/>
            </a:pPr>
            <a:r>
              <a:rPr lang="es-ES_tradnl" sz="1200" dirty="0" smtClean="0">
                <a:latin typeface="Century Gothic" panose="020B0502020202020204" pitchFamily="34" charset="0"/>
              </a:rPr>
              <a:t>Localización desde el lugar de acceso.</a:t>
            </a:r>
            <a:endParaRPr lang="es-ES_tradnl" sz="1200" dirty="0">
              <a:latin typeface="Century Gothic" panose="020B0502020202020204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4683707" y="1503740"/>
            <a:ext cx="1932261" cy="1890256"/>
            <a:chOff x="4683707" y="1503740"/>
            <a:chExt cx="1932261" cy="1890256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3707" y="1530744"/>
              <a:ext cx="1932261" cy="1863252"/>
            </a:xfrm>
            <a:prstGeom prst="rect">
              <a:avLst/>
            </a:prstGeom>
          </p:spPr>
        </p:pic>
        <p:sp>
          <p:nvSpPr>
            <p:cNvPr id="5" name="Elipse 4"/>
            <p:cNvSpPr/>
            <p:nvPr/>
          </p:nvSpPr>
          <p:spPr>
            <a:xfrm>
              <a:off x="4683707" y="1841784"/>
              <a:ext cx="513539" cy="528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/>
            <p:cNvSpPr/>
            <p:nvPr/>
          </p:nvSpPr>
          <p:spPr>
            <a:xfrm>
              <a:off x="4963702" y="1529395"/>
              <a:ext cx="513539" cy="528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/>
            <p:cNvSpPr/>
            <p:nvPr/>
          </p:nvSpPr>
          <p:spPr>
            <a:xfrm>
              <a:off x="5845657" y="1503740"/>
              <a:ext cx="513539" cy="528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0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¿Dejamos rastros al navegar?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1610947" y="1909145"/>
            <a:ext cx="3632743" cy="1672796"/>
            <a:chOff x="1610947" y="1909145"/>
            <a:chExt cx="3632743" cy="167279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0569638">
              <a:off x="1610947" y="1909145"/>
              <a:ext cx="3632743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CuadroTexto 21"/>
            <p:cNvSpPr txBox="1"/>
            <p:nvPr/>
          </p:nvSpPr>
          <p:spPr>
            <a:xfrm rot="20330661">
              <a:off x="1977720" y="2584241"/>
              <a:ext cx="2914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¿Probamos una cookie?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15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¿Dejamos rastros al navegar?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959602" y="1239368"/>
            <a:ext cx="5115858" cy="1778000"/>
            <a:chOff x="6959602" y="1239368"/>
            <a:chExt cx="5115858" cy="1778000"/>
          </a:xfrm>
        </p:grpSpPr>
        <p:pic>
          <p:nvPicPr>
            <p:cNvPr id="1026" name="Picture 2" descr="anonym, anonymous, crime, hacker, thief icon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85257">
              <a:off x="6959602" y="1239368"/>
              <a:ext cx="1777998" cy="177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ángulo 1"/>
            <p:cNvSpPr/>
            <p:nvPr/>
          </p:nvSpPr>
          <p:spPr>
            <a:xfrm>
              <a:off x="7568137" y="1848926"/>
              <a:ext cx="45073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400" b="1" dirty="0">
                  <a:solidFill>
                    <a:srgbClr val="17375E"/>
                  </a:solidFill>
                  <a:latin typeface="Century Gothic" panose="020B0502020202020204" pitchFamily="34" charset="0"/>
                </a:rPr>
                <a:t>¿</a:t>
              </a:r>
              <a:r>
                <a:rPr lang="es-ES" sz="2400" b="1" dirty="0" smtClean="0">
                  <a:solidFill>
                    <a:srgbClr val="17375E"/>
                  </a:solidFill>
                  <a:latin typeface="Century Gothic" panose="020B0502020202020204" pitchFamily="34" charset="0"/>
                </a:rPr>
                <a:t>Navegación </a:t>
              </a:r>
              <a:r>
                <a:rPr lang="es-ES" sz="24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anónima</a:t>
              </a:r>
              <a:r>
                <a:rPr lang="es-ES" sz="2400" b="1" dirty="0" smtClean="0">
                  <a:solidFill>
                    <a:srgbClr val="17375E"/>
                  </a:solidFill>
                  <a:latin typeface="Century Gothic" panose="020B0502020202020204" pitchFamily="34" charset="0"/>
                </a:rPr>
                <a:t>?</a:t>
              </a:r>
              <a:endParaRPr lang="es-ES" sz="24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434887" flipH="1">
            <a:off x="-492708" y="2105300"/>
            <a:ext cx="2495440" cy="436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upo 11"/>
          <p:cNvGrpSpPr/>
          <p:nvPr/>
        </p:nvGrpSpPr>
        <p:grpSpPr>
          <a:xfrm>
            <a:off x="1452281" y="1848926"/>
            <a:ext cx="4935819" cy="1875909"/>
            <a:chOff x="1452281" y="1848926"/>
            <a:chExt cx="4935819" cy="1875909"/>
          </a:xfrm>
        </p:grpSpPr>
        <p:sp>
          <p:nvSpPr>
            <p:cNvPr id="3" name="Rectángulo 2"/>
            <p:cNvSpPr/>
            <p:nvPr/>
          </p:nvSpPr>
          <p:spPr>
            <a:xfrm>
              <a:off x="1799662" y="2310591"/>
              <a:ext cx="45884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>
                  <a:latin typeface="Century Gothic" panose="020B0502020202020204" pitchFamily="34" charset="0"/>
                </a:rPr>
                <a:t>¿Cuándo navego siempre se registra</a:t>
              </a:r>
              <a:br>
                <a:rPr lang="es-ES" dirty="0">
                  <a:latin typeface="Century Gothic" panose="020B0502020202020204" pitchFamily="34" charset="0"/>
                </a:rPr>
              </a:br>
              <a:r>
                <a:rPr lang="es-ES" dirty="0">
                  <a:latin typeface="Century Gothic" panose="020B0502020202020204" pitchFamily="34" charset="0"/>
                </a:rPr>
                <a:t>información que envío o recibo</a:t>
              </a:r>
              <a:r>
                <a:rPr lang="es-ES" dirty="0" smtClean="0">
                  <a:latin typeface="Century Gothic" panose="020B0502020202020204" pitchFamily="34" charset="0"/>
                </a:rPr>
                <a:t>?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  <p:sp>
          <p:nvSpPr>
            <p:cNvPr id="4" name="Nube 3"/>
            <p:cNvSpPr/>
            <p:nvPr/>
          </p:nvSpPr>
          <p:spPr>
            <a:xfrm>
              <a:off x="1452281" y="1848926"/>
              <a:ext cx="4706471" cy="1875909"/>
            </a:xfrm>
            <a:prstGeom prst="cloud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470995" y="2969857"/>
            <a:ext cx="4640747" cy="2000870"/>
            <a:chOff x="5470995" y="2969857"/>
            <a:chExt cx="4640747" cy="200087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 flipH="1">
              <a:off x="5470995" y="2969857"/>
              <a:ext cx="4640747" cy="2000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811369" y="3447836"/>
              <a:ext cx="361261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>
                  <a:latin typeface="Century Gothic" panose="020B0502020202020204" pitchFamily="34" charset="0"/>
                </a:rPr>
                <a:t>Cuando navegas además de los</a:t>
              </a:r>
              <a:br>
                <a:rPr lang="es-ES" sz="1600" dirty="0">
                  <a:latin typeface="Century Gothic" panose="020B0502020202020204" pitchFamily="34" charset="0"/>
                </a:rPr>
              </a:br>
              <a:r>
                <a:rPr lang="es-ES" sz="1600" dirty="0">
                  <a:latin typeface="Century Gothic" panose="020B0502020202020204" pitchFamily="34" charset="0"/>
                </a:rPr>
                <a:t>proveedores de servicios de las</a:t>
              </a:r>
              <a:br>
                <a:rPr lang="es-ES" sz="1600" dirty="0">
                  <a:latin typeface="Century Gothic" panose="020B0502020202020204" pitchFamily="34" charset="0"/>
                </a:rPr>
              </a:br>
              <a:r>
                <a:rPr lang="es-ES" sz="1600" dirty="0">
                  <a:latin typeface="Century Gothic" panose="020B0502020202020204" pitchFamily="34" charset="0"/>
                </a:rPr>
                <a:t>páginas visitadas otros servicios</a:t>
              </a:r>
              <a:br>
                <a:rPr lang="es-ES" sz="1600" dirty="0">
                  <a:latin typeface="Century Gothic" panose="020B0502020202020204" pitchFamily="34" charset="0"/>
                </a:rPr>
              </a:br>
              <a:r>
                <a:rPr lang="es-ES" sz="1600" dirty="0">
                  <a:latin typeface="Century Gothic" panose="020B0502020202020204" pitchFamily="34" charset="0"/>
                </a:rPr>
                <a:t>pueden recoger tú </a:t>
              </a:r>
              <a:r>
                <a:rPr lang="es-ES" sz="1600" dirty="0" smtClean="0">
                  <a:latin typeface="Century Gothic" panose="020B0502020202020204" pitchFamily="34" charset="0"/>
                </a:rPr>
                <a:t>información</a:t>
              </a:r>
              <a:r>
                <a:rPr lang="es-ES" sz="160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/>
              </a:r>
              <a:br>
                <a:rPr lang="es-ES" sz="1600" dirty="0">
                  <a:solidFill>
                    <a:srgbClr val="FFFFFF"/>
                  </a:solidFill>
                  <a:latin typeface="Century Gothic" panose="020B0502020202020204" pitchFamily="34" charset="0"/>
                </a:rPr>
              </a:br>
              <a:endParaRPr lang="es-ES" sz="16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9536553" y="2222001"/>
            <a:ext cx="2655447" cy="387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ángulo 6"/>
          <p:cNvSpPr/>
          <p:nvPr/>
        </p:nvSpPr>
        <p:spPr>
          <a:xfrm>
            <a:off x="1857377" y="4969820"/>
            <a:ext cx="463232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Evita </a:t>
            </a:r>
            <a:r>
              <a:rPr lang="es-ES" sz="1600" dirty="0">
                <a:solidFill>
                  <a:srgbClr val="17375E"/>
                </a:solidFill>
                <a:latin typeface="Century Gothic" panose="020B0502020202020204" pitchFamily="34" charset="0"/>
              </a:rPr>
              <a:t>el seguimiento de tus hábitos y</a:t>
            </a:r>
            <a:br>
              <a:rPr lang="es-ES" sz="1600" dirty="0">
                <a:solidFill>
                  <a:srgbClr val="17375E"/>
                </a:solidFill>
                <a:latin typeface="Century Gothic" panose="020B0502020202020204" pitchFamily="34" charset="0"/>
              </a:rPr>
            </a:br>
            <a:r>
              <a:rPr lang="es-ES" sz="1600" dirty="0">
                <a:solidFill>
                  <a:srgbClr val="17375E"/>
                </a:solidFill>
                <a:latin typeface="Century Gothic" panose="020B0502020202020204" pitchFamily="34" charset="0"/>
              </a:rPr>
              <a:t>preferencias por los sitios web y de los</a:t>
            </a:r>
            <a:br>
              <a:rPr lang="es-ES" sz="1600" dirty="0">
                <a:solidFill>
                  <a:srgbClr val="17375E"/>
                </a:solidFill>
                <a:latin typeface="Century Gothic" panose="020B0502020202020204" pitchFamily="34" charset="0"/>
              </a:rPr>
            </a:br>
            <a:r>
              <a:rPr lang="es-ES" sz="1600" dirty="0">
                <a:solidFill>
                  <a:srgbClr val="17375E"/>
                </a:solidFill>
                <a:latin typeface="Century Gothic" panose="020B0502020202020204" pitchFamily="34" charset="0"/>
              </a:rPr>
              <a:t>servicios de internet de </a:t>
            </a:r>
            <a:r>
              <a:rPr lang="es-ES" sz="16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terceros.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Oculta </a:t>
            </a:r>
            <a:r>
              <a:rPr lang="es-ES" sz="1600" dirty="0">
                <a:solidFill>
                  <a:srgbClr val="17375E"/>
                </a:solidFill>
                <a:latin typeface="Century Gothic" panose="020B0502020202020204" pitchFamily="34" charset="0"/>
              </a:rPr>
              <a:t>tus datos </a:t>
            </a:r>
            <a:r>
              <a:rPr lang="es-ES" sz="16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personales.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Limita </a:t>
            </a:r>
            <a:r>
              <a:rPr lang="es-ES" sz="1600" dirty="0">
                <a:solidFill>
                  <a:srgbClr val="17375E"/>
                </a:solidFill>
                <a:latin typeface="Century Gothic" panose="020B0502020202020204" pitchFamily="34" charset="0"/>
              </a:rPr>
              <a:t>las posibilidades de ataque</a:t>
            </a:r>
            <a:br>
              <a:rPr lang="es-ES" sz="1600" dirty="0">
                <a:solidFill>
                  <a:srgbClr val="17375E"/>
                </a:solidFill>
                <a:latin typeface="Century Gothic" panose="020B0502020202020204" pitchFamily="34" charset="0"/>
              </a:rPr>
            </a:br>
            <a:r>
              <a:rPr lang="es-ES" sz="1600" dirty="0">
                <a:solidFill>
                  <a:srgbClr val="17375E"/>
                </a:solidFill>
                <a:latin typeface="Century Gothic" panose="020B0502020202020204" pitchFamily="34" charset="0"/>
              </a:rPr>
              <a:t>remoto a nuestro </a:t>
            </a:r>
            <a:r>
              <a:rPr lang="es-ES" sz="16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dispositivo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44453" y="6154398"/>
            <a:ext cx="4261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 siempre es tan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anónima</a:t>
            </a:r>
            <a:endParaRPr lang="es-E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¿Dejamos rastros al navegar?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35671" y="2310591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upo 16"/>
          <p:cNvGrpSpPr/>
          <p:nvPr/>
        </p:nvGrpSpPr>
        <p:grpSpPr>
          <a:xfrm>
            <a:off x="1580443" y="2902811"/>
            <a:ext cx="3632743" cy="1672796"/>
            <a:chOff x="1580443" y="2902811"/>
            <a:chExt cx="3632743" cy="167279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1580443" y="2902811"/>
              <a:ext cx="3632743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CuadroTexto 1"/>
            <p:cNvSpPr txBox="1"/>
            <p:nvPr/>
          </p:nvSpPr>
          <p:spPr>
            <a:xfrm>
              <a:off x="2299446" y="3549603"/>
              <a:ext cx="2345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Hay 4 herramientas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300329" y="996769"/>
            <a:ext cx="6666461" cy="1495593"/>
            <a:chOff x="5300329" y="996769"/>
            <a:chExt cx="6666461" cy="149559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0329" y="996769"/>
              <a:ext cx="1238250" cy="1238250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5611389" y="212303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VPN</a:t>
              </a:r>
              <a:endParaRPr lang="es-ES" dirty="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6529054" y="1077676"/>
              <a:ext cx="54377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dirty="0" smtClean="0">
                  <a:latin typeface="Century Gothic" panose="020B0502020202020204" pitchFamily="34" charset="0"/>
                </a:rPr>
                <a:t>Red </a:t>
              </a:r>
              <a:r>
                <a:rPr lang="es-ES" dirty="0">
                  <a:latin typeface="Century Gothic" panose="020B0502020202020204" pitchFamily="34" charset="0"/>
                </a:rPr>
                <a:t>privada virtual que conecta diversos </a:t>
              </a:r>
              <a:r>
                <a:rPr lang="es-ES" dirty="0" smtClean="0">
                  <a:latin typeface="Century Gothic" panose="020B0502020202020204" pitchFamily="34" charset="0"/>
                </a:rPr>
                <a:t>ordenadores u móviles comunicados de forma cifrada a </a:t>
              </a:r>
              <a:r>
                <a:rPr lang="es-ES" dirty="0">
                  <a:latin typeface="Century Gothic" panose="020B0502020202020204" pitchFamily="34" charset="0"/>
                </a:rPr>
                <a:t>otro, que le conecta a Internet</a:t>
              </a:r>
              <a:r>
                <a:rPr lang="es-ES" dirty="0" smtClean="0">
                  <a:latin typeface="Century Gothic" panose="020B0502020202020204" pitchFamily="34" charset="0"/>
                </a:rPr>
                <a:t>.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309854" y="2548467"/>
            <a:ext cx="6764512" cy="1500756"/>
            <a:chOff x="5309854" y="2548467"/>
            <a:chExt cx="6764512" cy="150075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9854" y="2548467"/>
              <a:ext cx="1228725" cy="1209675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5638761" y="3679891"/>
              <a:ext cx="567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TOR</a:t>
              </a:r>
              <a:endParaRPr lang="es-ES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573612" y="2577484"/>
              <a:ext cx="55007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Es un sistema de enrutamiento por capas que nos permite conectarnos a la red usando</a:t>
              </a:r>
              <a:r>
                <a:rPr lang="es-ES" b="1" dirty="0" smtClean="0">
                  <a:latin typeface="Century Gothic" panose="020B0502020202020204" pitchFamily="34" charset="0"/>
                </a:rPr>
                <a:t> nodos intermedios</a:t>
              </a:r>
              <a:r>
                <a:rPr lang="es-ES" dirty="0" smtClean="0">
                  <a:latin typeface="Century Gothic" panose="020B0502020202020204" pitchFamily="34" charset="0"/>
                </a:rPr>
                <a:t> ofrecidos por otros usuarios utilizando el navegador TOR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325053" y="3923231"/>
            <a:ext cx="6437486" cy="1442082"/>
            <a:chOff x="5325053" y="3923231"/>
            <a:chExt cx="6437486" cy="1442082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6"/>
            <a:srcRect r="4778" b="1859"/>
            <a:stretch/>
          </p:blipFill>
          <p:spPr>
            <a:xfrm>
              <a:off x="5325053" y="3923231"/>
              <a:ext cx="1238250" cy="123367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5731790" y="4995981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I2P</a:t>
              </a:r>
              <a:endParaRPr lang="es-ES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6602536" y="3971236"/>
              <a:ext cx="51600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dirty="0" smtClean="0">
                  <a:latin typeface="Century Gothic" panose="020B0502020202020204" pitchFamily="34" charset="0"/>
                </a:rPr>
                <a:t>Usa </a:t>
              </a:r>
              <a:r>
                <a:rPr lang="es-ES" dirty="0">
                  <a:latin typeface="Century Gothic" panose="020B0502020202020204" pitchFamily="34" charset="0"/>
                </a:rPr>
                <a:t>comunicaciones cifradas saltando entre varios nodos de la red, con el objetivo de que no puedan conocerse las páginas visitadas.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326226" y="5350329"/>
            <a:ext cx="6865774" cy="1494789"/>
            <a:chOff x="5326226" y="5350329"/>
            <a:chExt cx="6865774" cy="1494789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26226" y="5350329"/>
              <a:ext cx="1289143" cy="1209675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5638761" y="6475786"/>
              <a:ext cx="803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PROXY</a:t>
              </a:r>
              <a:endParaRPr lang="es-ES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629343" y="5364988"/>
              <a:ext cx="55626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Un ordenador con proxy </a:t>
              </a:r>
              <a:r>
                <a:rPr lang="es-ES" dirty="0">
                  <a:latin typeface="Century Gothic" panose="020B0502020202020204" pitchFamily="34" charset="0"/>
                </a:rPr>
                <a:t>funciona como intermediario entre el servicio solicitado y </a:t>
              </a:r>
              <a:r>
                <a:rPr lang="es-ES" dirty="0" smtClean="0">
                  <a:latin typeface="Century Gothic" panose="020B0502020202020204" pitchFamily="34" charset="0"/>
                </a:rPr>
                <a:t>el nuestro. </a:t>
              </a:r>
              <a:endParaRPr lang="es-ES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 rot="807720">
            <a:off x="1294479" y="4060196"/>
            <a:ext cx="4011140" cy="1672796"/>
            <a:chOff x="1580443" y="2902811"/>
            <a:chExt cx="4011140" cy="1672796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1580443" y="2902811"/>
              <a:ext cx="3632743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CuadroTexto 26"/>
            <p:cNvSpPr txBox="1"/>
            <p:nvPr/>
          </p:nvSpPr>
          <p:spPr>
            <a:xfrm>
              <a:off x="2271829" y="3358859"/>
              <a:ext cx="33197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Probamos con  </a:t>
              </a:r>
              <a:r>
                <a:rPr lang="es-ES" dirty="0" smtClean="0">
                  <a:latin typeface="Century Gothic" panose="020B0502020202020204" pitchFamily="34" charset="0"/>
                  <a:hlinkClick r:id="rId8"/>
                </a:rPr>
                <a:t>http://anonymouse.org</a:t>
              </a:r>
              <a:endParaRPr lang="es-ES" dirty="0" smtClean="0">
                <a:latin typeface="Century Gothic" panose="020B0502020202020204" pitchFamily="34" charset="0"/>
              </a:endParaRPr>
            </a:p>
            <a:p>
              <a:endParaRPr lang="es-ES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2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078567" y="207779"/>
            <a:ext cx="754705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¿Qué información damos sin darnos cuenta?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55087" y="2461568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2233" y="2561629"/>
            <a:ext cx="3024336" cy="265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2497" y="2197148"/>
            <a:ext cx="3310708" cy="4080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5937" y="4212061"/>
            <a:ext cx="3495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o 1"/>
          <p:cNvGrpSpPr/>
          <p:nvPr/>
        </p:nvGrpSpPr>
        <p:grpSpPr>
          <a:xfrm>
            <a:off x="1736558" y="3116982"/>
            <a:ext cx="2601827" cy="1720554"/>
            <a:chOff x="1736558" y="3116982"/>
            <a:chExt cx="2601827" cy="1720554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1736558" y="3116982"/>
              <a:ext cx="2601827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CuadroTexto 50"/>
            <p:cNvSpPr txBox="1"/>
            <p:nvPr/>
          </p:nvSpPr>
          <p:spPr>
            <a:xfrm>
              <a:off x="2014775" y="3637207"/>
              <a:ext cx="186301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¡¡Una foto…!!</a:t>
              </a:r>
            </a:p>
            <a:p>
              <a:r>
                <a:rPr lang="es-ES" dirty="0" smtClean="0">
                  <a:latin typeface="Century Gothic" panose="020B0502020202020204" pitchFamily="34" charset="0"/>
                </a:rPr>
                <a:t>¡¡ más que una</a:t>
              </a:r>
            </a:p>
            <a:p>
              <a:r>
                <a:rPr lang="es-ES" dirty="0" smtClean="0">
                  <a:latin typeface="Century Gothic" panose="020B0502020202020204" pitchFamily="34" charset="0"/>
                </a:rPr>
                <a:t>Imagen!!</a:t>
              </a:r>
            </a:p>
            <a:p>
              <a:endParaRPr lang="es-ES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434887">
            <a:off x="10787018" y="2419355"/>
            <a:ext cx="1984922" cy="334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upo 10"/>
          <p:cNvGrpSpPr/>
          <p:nvPr/>
        </p:nvGrpSpPr>
        <p:grpSpPr>
          <a:xfrm>
            <a:off x="8254767" y="964734"/>
            <a:ext cx="3683937" cy="1390549"/>
            <a:chOff x="2474815" y="1848926"/>
            <a:chExt cx="3683937" cy="1669563"/>
          </a:xfrm>
        </p:grpSpPr>
        <p:sp>
          <p:nvSpPr>
            <p:cNvPr id="12" name="Rectángulo 11"/>
            <p:cNvSpPr/>
            <p:nvPr/>
          </p:nvSpPr>
          <p:spPr>
            <a:xfrm>
              <a:off x="2958531" y="2147391"/>
              <a:ext cx="3200221" cy="1108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¿Pero qué datos puedo dar en una</a:t>
              </a:r>
            </a:p>
            <a:p>
              <a:r>
                <a:rPr lang="es-ES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foto?</a:t>
              </a:r>
              <a:endParaRPr lang="es-ES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Nube 12"/>
            <p:cNvSpPr/>
            <p:nvPr/>
          </p:nvSpPr>
          <p:spPr>
            <a:xfrm>
              <a:off x="2474815" y="1848926"/>
              <a:ext cx="3683937" cy="1669563"/>
            </a:xfrm>
            <a:prstGeom prst="cloud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7302956" y="6012286"/>
            <a:ext cx="3405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latin typeface="Century Gothic" panose="020B0502020202020204" pitchFamily="34" charset="0"/>
              </a:rPr>
              <a:t>A la foto acompañan información complementaria son los </a:t>
            </a:r>
            <a:r>
              <a:rPr lang="es-ES_tradnl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metadatos</a:t>
            </a:r>
            <a:endParaRPr lang="es-ES_tradnl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 rot="646062">
            <a:off x="1565237" y="4212482"/>
            <a:ext cx="2601827" cy="1672796"/>
            <a:chOff x="1736558" y="3116982"/>
            <a:chExt cx="2601827" cy="167279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1736558" y="3116982"/>
              <a:ext cx="2601827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CuadroTexto 18"/>
            <p:cNvSpPr txBox="1"/>
            <p:nvPr/>
          </p:nvSpPr>
          <p:spPr>
            <a:xfrm>
              <a:off x="2013173" y="3821873"/>
              <a:ext cx="18662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Century Gothic" panose="020B0502020202020204" pitchFamily="34" charset="0"/>
                </a:rPr>
                <a:t>Marca de la cámara,</a:t>
              </a:r>
            </a:p>
            <a:p>
              <a:r>
                <a:rPr lang="es-ES" sz="1200" dirty="0" smtClean="0">
                  <a:latin typeface="Century Gothic" panose="020B0502020202020204" pitchFamily="34" charset="0"/>
                </a:rPr>
                <a:t>Resolución, exposición</a:t>
              </a:r>
            </a:p>
            <a:p>
              <a:r>
                <a:rPr lang="es-ES" sz="1200" dirty="0" smtClean="0">
                  <a:latin typeface="Century Gothic" panose="020B0502020202020204" pitchFamily="34" charset="0"/>
                </a:rPr>
                <a:t>Localización,….</a:t>
              </a:r>
            </a:p>
            <a:p>
              <a:endParaRPr lang="es-ES" sz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2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8 Grupo"/>
          <p:cNvGrpSpPr/>
          <p:nvPr/>
        </p:nvGrpSpPr>
        <p:grpSpPr>
          <a:xfrm rot="21071049">
            <a:off x="3060628" y="3512842"/>
            <a:ext cx="4981575" cy="3743325"/>
            <a:chOff x="4410510" y="3114675"/>
            <a:chExt cx="4981575" cy="3743325"/>
          </a:xfrm>
        </p:grpSpPr>
        <p:pic>
          <p:nvPicPr>
            <p:cNvPr id="26" name="Picture 5" descr="http://pixabay.com/static/uploads/photo/2013/07/13/10/13/paper-156804_64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013903">
              <a:off x="4410510" y="3114675"/>
              <a:ext cx="4981575" cy="3743325"/>
            </a:xfrm>
            <a:prstGeom prst="rect">
              <a:avLst/>
            </a:prstGeom>
            <a:noFill/>
          </p:spPr>
        </p:pic>
        <p:sp>
          <p:nvSpPr>
            <p:cNvPr id="27" name="15 CuadroTexto"/>
            <p:cNvSpPr txBox="1"/>
            <p:nvPr/>
          </p:nvSpPr>
          <p:spPr>
            <a:xfrm rot="380670">
              <a:off x="4656180" y="4322586"/>
              <a:ext cx="40111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latin typeface="Century Gothic" pitchFamily="34" charset="0"/>
                </a:rPr>
                <a:t>¿ Sabes si dejas rastros cuando navegas?</a:t>
              </a: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0" y="258618"/>
            <a:ext cx="1449860" cy="700216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9" name="27 Grupo"/>
          <p:cNvGrpSpPr/>
          <p:nvPr/>
        </p:nvGrpSpPr>
        <p:grpSpPr>
          <a:xfrm>
            <a:off x="187562" y="1155676"/>
            <a:ext cx="5421497" cy="4073897"/>
            <a:chOff x="3094743" y="-13297"/>
            <a:chExt cx="5421497" cy="4073897"/>
          </a:xfrm>
        </p:grpSpPr>
        <p:pic>
          <p:nvPicPr>
            <p:cNvPr id="20" name="Picture 5" descr="http://pixabay.com/static/uploads/photo/2013/07/13/10/13/paper-156804_64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94743" y="-13297"/>
              <a:ext cx="5421497" cy="4073897"/>
            </a:xfrm>
            <a:prstGeom prst="rect">
              <a:avLst/>
            </a:prstGeom>
            <a:noFill/>
          </p:spPr>
        </p:pic>
        <p:sp>
          <p:nvSpPr>
            <p:cNvPr id="21" name="14 CuadroTexto"/>
            <p:cNvSpPr txBox="1"/>
            <p:nvPr/>
          </p:nvSpPr>
          <p:spPr>
            <a:xfrm rot="20921239">
              <a:off x="3387344" y="317554"/>
              <a:ext cx="424847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latin typeface="Century Gothic" pitchFamily="34" charset="0"/>
                </a:rPr>
                <a:t>¿Crees que todas las personas encuentran la misma información haciendo la mismas búsqueda?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5234767" y="270684"/>
            <a:ext cx="4874661" cy="4128370"/>
            <a:chOff x="5234767" y="270684"/>
            <a:chExt cx="4874661" cy="4128370"/>
          </a:xfrm>
        </p:grpSpPr>
        <p:grpSp>
          <p:nvGrpSpPr>
            <p:cNvPr id="22" name="29 Grupo"/>
            <p:cNvGrpSpPr/>
            <p:nvPr/>
          </p:nvGrpSpPr>
          <p:grpSpPr>
            <a:xfrm rot="1380710">
              <a:off x="5234767" y="270684"/>
              <a:ext cx="4874661" cy="4128370"/>
              <a:chOff x="355060" y="3123760"/>
              <a:chExt cx="4874661" cy="3662986"/>
            </a:xfrm>
          </p:grpSpPr>
          <p:pic>
            <p:nvPicPr>
              <p:cNvPr id="23" name="Picture 5" descr="http://pixabay.com/static/uploads/photo/2013/07/13/10/13/paper-156804_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399817">
                <a:off x="355060" y="3123760"/>
                <a:ext cx="4874661" cy="3662986"/>
              </a:xfrm>
              <a:prstGeom prst="rect">
                <a:avLst/>
              </a:prstGeom>
              <a:noFill/>
            </p:spPr>
          </p:pic>
          <p:sp>
            <p:nvSpPr>
              <p:cNvPr id="24" name="23 CuadroTexto"/>
              <p:cNvSpPr txBox="1"/>
              <p:nvPr/>
            </p:nvSpPr>
            <p:spPr>
              <a:xfrm rot="21379197">
                <a:off x="416542" y="3381910"/>
                <a:ext cx="4248472" cy="46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 smtClean="0">
                    <a:solidFill>
                      <a:srgbClr val="FFC000"/>
                    </a:solidFill>
                    <a:latin typeface="Century Gothic" pitchFamily="34" charset="0"/>
                  </a:rPr>
                  <a:t>¿Te lo has planteado?</a:t>
                </a:r>
                <a:endParaRPr lang="es-ES" sz="2800" b="1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28" name="23 CuadroTexto"/>
            <p:cNvSpPr txBox="1"/>
            <p:nvPr/>
          </p:nvSpPr>
          <p:spPr>
            <a:xfrm rot="1159907">
              <a:off x="5455199" y="1096458"/>
              <a:ext cx="424847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latin typeface="Century Gothic" pitchFamily="34" charset="0"/>
                </a:rPr>
                <a:t>¿Encuentras diferencias entre usar una app o un navegador para buscar información ?</a:t>
              </a:r>
              <a:endParaRPr lang="es-ES" sz="2800" b="1" dirty="0">
                <a:latin typeface="Century Gothic" pitchFamily="34" charset="0"/>
              </a:endParaRPr>
            </a:p>
          </p:txBody>
        </p:sp>
      </p:grpSp>
      <p:sp>
        <p:nvSpPr>
          <p:cNvPr id="5" name="CuadroTexto 4"/>
          <p:cNvSpPr txBox="1"/>
          <p:nvPr/>
        </p:nvSpPr>
        <p:spPr>
          <a:xfrm rot="1085689">
            <a:off x="4873163" y="2997047"/>
            <a:ext cx="3146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Segmentación de la red</a:t>
            </a:r>
            <a:endParaRPr lang="es-ES_tradnl" sz="1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 rot="20811990">
            <a:off x="293345" y="4616062"/>
            <a:ext cx="3146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Burbuja de flujo</a:t>
            </a:r>
            <a:endParaRPr lang="es-ES_tradnl" sz="1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633601" y="6472985"/>
            <a:ext cx="3146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Big data</a:t>
            </a:r>
            <a:endParaRPr lang="es-ES_tradnl" sz="1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1" name="29 Grupo"/>
          <p:cNvGrpSpPr/>
          <p:nvPr/>
        </p:nvGrpSpPr>
        <p:grpSpPr>
          <a:xfrm rot="576927">
            <a:off x="7820952" y="3805787"/>
            <a:ext cx="4701258" cy="3467661"/>
            <a:chOff x="282835" y="2914071"/>
            <a:chExt cx="4981575" cy="3743325"/>
          </a:xfrm>
        </p:grpSpPr>
        <p:pic>
          <p:nvPicPr>
            <p:cNvPr id="32" name="Picture 5" descr="http://pixabay.com/static/uploads/photo/2013/07/13/10/13/paper-156804_64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399817">
              <a:off x="282835" y="2914071"/>
              <a:ext cx="4981575" cy="3743325"/>
            </a:xfrm>
            <a:prstGeom prst="rect">
              <a:avLst/>
            </a:prstGeom>
            <a:noFill/>
          </p:spPr>
        </p:pic>
        <p:sp>
          <p:nvSpPr>
            <p:cNvPr id="33" name="23 CuadroTexto"/>
            <p:cNvSpPr txBox="1"/>
            <p:nvPr/>
          </p:nvSpPr>
          <p:spPr>
            <a:xfrm rot="21379197">
              <a:off x="457499" y="3365552"/>
              <a:ext cx="4248471" cy="2425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latin typeface="Century Gothic" pitchFamily="34" charset="0"/>
                </a:rPr>
                <a:t>¿Mientras navegas, solamente encuentras textos, imágenes, vídeos, sonidos?</a:t>
              </a:r>
            </a:p>
          </p:txBody>
        </p:sp>
      </p:grpSp>
      <p:sp>
        <p:nvSpPr>
          <p:cNvPr id="34" name="CuadroTexto 33"/>
          <p:cNvSpPr txBox="1"/>
          <p:nvPr/>
        </p:nvSpPr>
        <p:spPr>
          <a:xfrm rot="182633">
            <a:off x="7585387" y="6400266"/>
            <a:ext cx="3146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Internet de las cosas</a:t>
            </a:r>
            <a:endParaRPr lang="es-ES_tradnl" sz="1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55087" y="2461568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o 7"/>
          <p:cNvGrpSpPr/>
          <p:nvPr/>
        </p:nvGrpSpPr>
        <p:grpSpPr>
          <a:xfrm>
            <a:off x="1419641" y="2646463"/>
            <a:ext cx="3706586" cy="1672796"/>
            <a:chOff x="1419641" y="2646463"/>
            <a:chExt cx="3706586" cy="1672796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0247122">
              <a:off x="1419641" y="2646463"/>
              <a:ext cx="3632743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uadroTexto 8"/>
            <p:cNvSpPr txBox="1"/>
            <p:nvPr/>
          </p:nvSpPr>
          <p:spPr>
            <a:xfrm rot="20304617">
              <a:off x="2158271" y="2914477"/>
              <a:ext cx="29679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Para ver los metadatos</a:t>
              </a:r>
            </a:p>
            <a:p>
              <a:r>
                <a:rPr lang="es-ES" dirty="0" smtClean="0">
                  <a:latin typeface="Century Gothic" panose="020B0502020202020204" pitchFamily="34" charset="0"/>
                </a:rPr>
                <a:t>de una foto podemos utilizando</a:t>
              </a:r>
            </a:p>
            <a:p>
              <a:endParaRPr lang="es-ES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829242" y="4018274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Century Gothic" panose="020B0502020202020204" pitchFamily="34" charset="0"/>
              </a:rPr>
              <a:t>http://metapicz.com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829242" y="4294083"/>
            <a:ext cx="24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Century Gothic" panose="020B0502020202020204" pitchFamily="34" charset="0"/>
              </a:rPr>
              <a:t>http://exifdata.com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948323" y="4230013"/>
            <a:ext cx="3632743" cy="1672796"/>
            <a:chOff x="948323" y="4230013"/>
            <a:chExt cx="3632743" cy="167279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021296">
              <a:off x="948323" y="4230013"/>
              <a:ext cx="3632743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uadroTexto 12"/>
            <p:cNvSpPr txBox="1"/>
            <p:nvPr/>
          </p:nvSpPr>
          <p:spPr>
            <a:xfrm rot="1269772">
              <a:off x="1546407" y="5055717"/>
              <a:ext cx="2967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Century Gothic" panose="020B0502020202020204" pitchFamily="34" charset="0"/>
                </a:rPr>
                <a:t>…o desde Windows 10</a:t>
              </a:r>
            </a:p>
            <a:p>
              <a:endParaRPr lang="es-ES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963" y="1775773"/>
            <a:ext cx="1724025" cy="238125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6727112" y="1171591"/>
            <a:ext cx="2498410" cy="3628836"/>
            <a:chOff x="6727112" y="1171591"/>
            <a:chExt cx="2498410" cy="362883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5"/>
            <a:srcRect b="73260"/>
            <a:stretch/>
          </p:blipFill>
          <p:spPr>
            <a:xfrm>
              <a:off x="6727112" y="1171591"/>
              <a:ext cx="2498410" cy="1348872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5"/>
            <a:srcRect t="54802"/>
            <a:stretch/>
          </p:blipFill>
          <p:spPr>
            <a:xfrm>
              <a:off x="6727112" y="2520463"/>
              <a:ext cx="2498410" cy="2279964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2768" y="1198473"/>
            <a:ext cx="2585663" cy="36019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8452" y="1698378"/>
            <a:ext cx="600075" cy="5238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6704" y="4527571"/>
            <a:ext cx="600075" cy="52387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09645" y="1322152"/>
            <a:ext cx="600075" cy="523875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159048" flipH="1">
            <a:off x="7991197" y="4859426"/>
            <a:ext cx="1696464" cy="29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Llamada de nube 13"/>
          <p:cNvSpPr/>
          <p:nvPr/>
        </p:nvSpPr>
        <p:spPr>
          <a:xfrm>
            <a:off x="8820195" y="4800426"/>
            <a:ext cx="2334852" cy="854116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¿Para borrar será aquí?</a:t>
            </a:r>
            <a:endParaRPr lang="es-ES_tradn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798236">
            <a:off x="10312054" y="4321098"/>
            <a:ext cx="600075" cy="523875"/>
          </a:xfrm>
          <a:prstGeom prst="rect">
            <a:avLst/>
          </a:prstGeom>
        </p:spPr>
      </p:pic>
      <p:sp>
        <p:nvSpPr>
          <p:cNvPr id="20" name="11 CuadroTexto"/>
          <p:cNvSpPr txBox="1"/>
          <p:nvPr/>
        </p:nvSpPr>
        <p:spPr>
          <a:xfrm>
            <a:off x="4078567" y="207779"/>
            <a:ext cx="754705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¿Qué información damos sin darnos cuenta?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5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434887">
            <a:off x="9941241" y="1608369"/>
            <a:ext cx="2337619" cy="436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5252" y="4497358"/>
            <a:ext cx="688903" cy="873334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>
            <a:clrChange>
              <a:clrFrom>
                <a:srgbClr val="EEEFF0"/>
              </a:clrFrom>
              <a:clrTo>
                <a:srgbClr val="EEEFF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61288" y="3648694"/>
            <a:ext cx="471240" cy="793668"/>
          </a:xfrm>
          <a:prstGeom prst="rect">
            <a:avLst/>
          </a:prstGeom>
        </p:spPr>
      </p:pic>
      <p:grpSp>
        <p:nvGrpSpPr>
          <p:cNvPr id="36" name="Grupo 35"/>
          <p:cNvGrpSpPr/>
          <p:nvPr/>
        </p:nvGrpSpPr>
        <p:grpSpPr>
          <a:xfrm>
            <a:off x="1607880" y="2006324"/>
            <a:ext cx="3632743" cy="1672796"/>
            <a:chOff x="1607880" y="2006324"/>
            <a:chExt cx="3632743" cy="167279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9849302">
              <a:off x="1607880" y="2006324"/>
              <a:ext cx="3632743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6 CuadroTexto"/>
            <p:cNvSpPr txBox="1"/>
            <p:nvPr/>
          </p:nvSpPr>
          <p:spPr>
            <a:xfrm rot="20501936">
              <a:off x="1998979" y="2413732"/>
              <a:ext cx="30843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itchFamily="34" charset="0"/>
                </a:rPr>
                <a:t>Otras veces somos nosotros los que damos los datos al…</a:t>
              </a:r>
            </a:p>
          </p:txBody>
        </p:sp>
      </p:grpSp>
      <p:sp>
        <p:nvSpPr>
          <p:cNvPr id="18" name="11 CuadroTexto"/>
          <p:cNvSpPr txBox="1"/>
          <p:nvPr/>
        </p:nvSpPr>
        <p:spPr>
          <a:xfrm>
            <a:off x="4596908" y="307943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¿Dejamos nuestros datos?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55087" y="2461568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7" name="Grupo 36"/>
          <p:cNvGrpSpPr/>
          <p:nvPr/>
        </p:nvGrpSpPr>
        <p:grpSpPr>
          <a:xfrm>
            <a:off x="7160414" y="1800591"/>
            <a:ext cx="3304868" cy="1459962"/>
            <a:chOff x="7160414" y="1800591"/>
            <a:chExt cx="3304868" cy="1459962"/>
          </a:xfrm>
        </p:grpSpPr>
        <p:sp>
          <p:nvSpPr>
            <p:cNvPr id="14" name="Llamada de nube 13"/>
            <p:cNvSpPr/>
            <p:nvPr/>
          </p:nvSpPr>
          <p:spPr>
            <a:xfrm flipH="1">
              <a:off x="7160414" y="1800591"/>
              <a:ext cx="3304868" cy="1459962"/>
            </a:xfrm>
            <a:prstGeom prst="cloudCallout">
              <a:avLst>
                <a:gd name="adj1" fmla="val -48197"/>
                <a:gd name="adj2" fmla="val 56976"/>
              </a:avLst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17 CuadroTexto"/>
            <p:cNvSpPr txBox="1"/>
            <p:nvPr/>
          </p:nvSpPr>
          <p:spPr>
            <a:xfrm>
              <a:off x="7969622" y="2002157"/>
              <a:ext cx="24842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¿Al  hacer una consulta en un buscador?.</a:t>
              </a:r>
              <a:endParaRPr lang="es-ES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7079571" y="5260443"/>
            <a:ext cx="3232699" cy="1527998"/>
            <a:chOff x="7079571" y="5260443"/>
            <a:chExt cx="3232699" cy="1527998"/>
          </a:xfrm>
        </p:grpSpPr>
        <p:sp>
          <p:nvSpPr>
            <p:cNvPr id="25" name="17 Nube"/>
            <p:cNvSpPr/>
            <p:nvPr/>
          </p:nvSpPr>
          <p:spPr>
            <a:xfrm>
              <a:off x="7079571" y="5260443"/>
              <a:ext cx="2733898" cy="1527998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22 CuadroTexto"/>
            <p:cNvSpPr txBox="1"/>
            <p:nvPr/>
          </p:nvSpPr>
          <p:spPr>
            <a:xfrm rot="21036904">
              <a:off x="7471251" y="5430263"/>
              <a:ext cx="2841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ea typeface="Gungsuh" pitchFamily="18" charset="-127"/>
                </a:rPr>
                <a:t>Al compartir documentos y fotografías.</a:t>
              </a:r>
              <a:endParaRPr lang="es-ES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Gungsuh" pitchFamily="18" charset="-127"/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6794086" y="2911138"/>
            <a:ext cx="3379064" cy="1459962"/>
            <a:chOff x="6794086" y="2911138"/>
            <a:chExt cx="3379064" cy="1459962"/>
          </a:xfrm>
        </p:grpSpPr>
        <p:sp>
          <p:nvSpPr>
            <p:cNvPr id="26" name="Llamada de nube 25"/>
            <p:cNvSpPr/>
            <p:nvPr/>
          </p:nvSpPr>
          <p:spPr>
            <a:xfrm flipH="1">
              <a:off x="6794086" y="2911138"/>
              <a:ext cx="3304868" cy="1459962"/>
            </a:xfrm>
            <a:prstGeom prst="cloudCallout">
              <a:avLst>
                <a:gd name="adj1" fmla="val -63095"/>
                <a:gd name="adj2" fmla="val -16668"/>
              </a:avLst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20 CuadroTexto"/>
            <p:cNvSpPr txBox="1"/>
            <p:nvPr/>
          </p:nvSpPr>
          <p:spPr>
            <a:xfrm rot="350479">
              <a:off x="6917130" y="3280807"/>
              <a:ext cx="3256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  <a:ea typeface="MS UI Gothic" pitchFamily="34" charset="-128"/>
                </a:rPr>
                <a:t>Al  rellenar un formulario.</a:t>
              </a:r>
              <a:endParaRPr lang="es-ES" sz="2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MS UI Gothic" pitchFamily="34" charset="-128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6333810" y="3756609"/>
            <a:ext cx="3304868" cy="1459962"/>
            <a:chOff x="6333810" y="3756609"/>
            <a:chExt cx="3304868" cy="1459962"/>
          </a:xfrm>
        </p:grpSpPr>
        <p:sp>
          <p:nvSpPr>
            <p:cNvPr id="27" name="Llamada de nube 26"/>
            <p:cNvSpPr/>
            <p:nvPr/>
          </p:nvSpPr>
          <p:spPr>
            <a:xfrm flipH="1">
              <a:off x="6333810" y="3756609"/>
              <a:ext cx="3304868" cy="1459962"/>
            </a:xfrm>
            <a:prstGeom prst="cloudCallout">
              <a:avLst>
                <a:gd name="adj1" fmla="val -79818"/>
                <a:gd name="adj2" fmla="val -46263"/>
              </a:avLst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23 CuadroTexto"/>
            <p:cNvSpPr txBox="1"/>
            <p:nvPr/>
          </p:nvSpPr>
          <p:spPr>
            <a:xfrm rot="426970">
              <a:off x="6475372" y="4092235"/>
              <a:ext cx="3018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cs typeface="Aharoni" pitchFamily="2" charset="-79"/>
                </a:rPr>
                <a:t>Al contar nuestras vivencias u opiniones.</a:t>
              </a:r>
              <a:endParaRPr lang="es-ES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haroni" pitchFamily="2" charset="-79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1556224" y="3297356"/>
            <a:ext cx="3632743" cy="1672796"/>
            <a:chOff x="1556224" y="3297356"/>
            <a:chExt cx="3632743" cy="1672796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1556224" y="3297356"/>
              <a:ext cx="3632743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16 CuadroTexto"/>
            <p:cNvSpPr txBox="1"/>
            <p:nvPr/>
          </p:nvSpPr>
          <p:spPr>
            <a:xfrm rot="21224041">
              <a:off x="1862416" y="3887351"/>
              <a:ext cx="3084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itchFamily="34" charset="0"/>
                </a:rPr>
                <a:t>También al utilizar una pulsera de actividad</a:t>
              </a: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1461412" y="4251054"/>
            <a:ext cx="3632743" cy="1672796"/>
            <a:chOff x="1474862" y="4253648"/>
            <a:chExt cx="3632743" cy="1672796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0909373">
              <a:off x="1474862" y="4253648"/>
              <a:ext cx="3632743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16 CuadroTexto"/>
            <p:cNvSpPr txBox="1"/>
            <p:nvPr/>
          </p:nvSpPr>
          <p:spPr>
            <a:xfrm rot="21076004">
              <a:off x="1844944" y="4825953"/>
              <a:ext cx="3084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itchFamily="34" charset="0"/>
                </a:rPr>
                <a:t>…Juguetes con acceso a internet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842720" y="5301295"/>
            <a:ext cx="3632743" cy="1672796"/>
            <a:chOff x="842720" y="5301295"/>
            <a:chExt cx="3632743" cy="1672796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649759">
              <a:off x="842720" y="5301295"/>
              <a:ext cx="3632743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16 CuadroTexto"/>
            <p:cNvSpPr txBox="1"/>
            <p:nvPr/>
          </p:nvSpPr>
          <p:spPr>
            <a:xfrm rot="502519">
              <a:off x="1192385" y="5703396"/>
              <a:ext cx="30843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itchFamily="34" charset="0"/>
                </a:rPr>
                <a:t>Sistemas demóticos de  encendido de calefacción, luces,…</a:t>
              </a:r>
            </a:p>
          </p:txBody>
        </p:sp>
      </p:grpSp>
      <p:pic>
        <p:nvPicPr>
          <p:cNvPr id="46" name="Imagen 45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5893" y="5781649"/>
            <a:ext cx="752732" cy="93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3670325" y="327059"/>
            <a:ext cx="754705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...y… ¿cuándo busco?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21292" y="1197393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1"/>
          <p:cNvGrpSpPr/>
          <p:nvPr/>
        </p:nvGrpSpPr>
        <p:grpSpPr>
          <a:xfrm>
            <a:off x="1522864" y="1797138"/>
            <a:ext cx="3508534" cy="1752771"/>
            <a:chOff x="1522864" y="1797138"/>
            <a:chExt cx="3508534" cy="1752771"/>
          </a:xfrm>
        </p:grpSpPr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1522864" y="1797138"/>
              <a:ext cx="2942223" cy="175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CuadroTexto 64"/>
            <p:cNvSpPr txBox="1"/>
            <p:nvPr/>
          </p:nvSpPr>
          <p:spPr>
            <a:xfrm>
              <a:off x="2168346" y="2685109"/>
              <a:ext cx="2265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latin typeface="Century Gothic" panose="020B0502020202020204" pitchFamily="34" charset="0"/>
                </a:rPr>
                <a:t>Dibuja tu recorrido</a:t>
              </a:r>
              <a:endParaRPr lang="es-ES_tradnl" dirty="0">
                <a:latin typeface="Century Gothic" panose="020B0502020202020204" pitchFamily="34" charset="0"/>
              </a:endParaRP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2171462" y="2144401"/>
              <a:ext cx="2859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latin typeface="Century Gothic" panose="020B0502020202020204" pitchFamily="34" charset="0"/>
                </a:rPr>
                <a:t>¿Qué haces para decidir?</a:t>
              </a:r>
              <a:endParaRPr lang="es-ES_tradnl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232689" y="1156923"/>
            <a:ext cx="10814852" cy="5091775"/>
            <a:chOff x="1232689" y="1156923"/>
            <a:chExt cx="10814852" cy="5091775"/>
          </a:xfrm>
        </p:grpSpPr>
        <p:grpSp>
          <p:nvGrpSpPr>
            <p:cNvPr id="61" name="Grupo 60"/>
            <p:cNvGrpSpPr/>
            <p:nvPr/>
          </p:nvGrpSpPr>
          <p:grpSpPr>
            <a:xfrm>
              <a:off x="4293251" y="2140701"/>
              <a:ext cx="2263321" cy="778974"/>
              <a:chOff x="6720637" y="2432339"/>
              <a:chExt cx="2892288" cy="7708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2" name="Rectángulo redondeado 61"/>
              <p:cNvSpPr/>
              <p:nvPr/>
            </p:nvSpPr>
            <p:spPr>
              <a:xfrm>
                <a:off x="6720637" y="2432339"/>
                <a:ext cx="2892288" cy="77082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CuadroTexto 62"/>
              <p:cNvSpPr txBox="1"/>
              <p:nvPr/>
            </p:nvSpPr>
            <p:spPr>
              <a:xfrm>
                <a:off x="6745031" y="2472227"/>
                <a:ext cx="2598237" cy="73093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400" b="1" dirty="0" smtClean="0">
                    <a:latin typeface="Century Gothic" panose="020B0502020202020204" pitchFamily="34" charset="0"/>
                  </a:rPr>
                  <a:t>Pongo lo que deseo</a:t>
                </a:r>
              </a:p>
              <a:p>
                <a:pPr algn="ctr"/>
                <a:r>
                  <a:rPr lang="es-ES_tradnl" sz="1400" b="1" dirty="0" smtClean="0">
                    <a:latin typeface="Century Gothic" panose="020B0502020202020204" pitchFamily="34" charset="0"/>
                  </a:rPr>
                  <a:t>directamente en el buscador</a:t>
                </a:r>
              </a:p>
            </p:txBody>
          </p:sp>
        </p:grpSp>
        <p:grpSp>
          <p:nvGrpSpPr>
            <p:cNvPr id="67" name="Grupo 66"/>
            <p:cNvGrpSpPr/>
            <p:nvPr/>
          </p:nvGrpSpPr>
          <p:grpSpPr>
            <a:xfrm>
              <a:off x="6556572" y="2210630"/>
              <a:ext cx="2793168" cy="563530"/>
              <a:chOff x="6600611" y="2432339"/>
              <a:chExt cx="2793168" cy="55763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68" name="Rectángulo redondeado 67"/>
              <p:cNvSpPr/>
              <p:nvPr/>
            </p:nvSpPr>
            <p:spPr>
              <a:xfrm>
                <a:off x="6720637" y="2432339"/>
                <a:ext cx="2577775" cy="55763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" name="CuadroTexto 68"/>
              <p:cNvSpPr txBox="1"/>
              <p:nvPr/>
            </p:nvSpPr>
            <p:spPr>
              <a:xfrm>
                <a:off x="6600611" y="2472227"/>
                <a:ext cx="2793168" cy="5177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400" b="1" dirty="0" smtClean="0">
                    <a:latin typeface="Century Gothic" panose="020B0502020202020204" pitchFamily="34" charset="0"/>
                  </a:rPr>
                  <a:t>Pongo lo que deseo en la barra de direcciones</a:t>
                </a:r>
              </a:p>
            </p:txBody>
          </p:sp>
        </p:grpSp>
        <p:grpSp>
          <p:nvGrpSpPr>
            <p:cNvPr id="70" name="Grupo 69"/>
            <p:cNvGrpSpPr/>
            <p:nvPr/>
          </p:nvGrpSpPr>
          <p:grpSpPr>
            <a:xfrm>
              <a:off x="9254373" y="2268577"/>
              <a:ext cx="2793168" cy="563530"/>
              <a:chOff x="6600611" y="2432339"/>
              <a:chExt cx="2793168" cy="55763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1" name="Rectángulo redondeado 70"/>
              <p:cNvSpPr/>
              <p:nvPr/>
            </p:nvSpPr>
            <p:spPr>
              <a:xfrm>
                <a:off x="6720637" y="2432339"/>
                <a:ext cx="2577775" cy="55763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" name="CuadroTexto 71"/>
              <p:cNvSpPr txBox="1"/>
              <p:nvPr/>
            </p:nvSpPr>
            <p:spPr>
              <a:xfrm>
                <a:off x="6600611" y="2472227"/>
                <a:ext cx="2793168" cy="5177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400" b="1" dirty="0" smtClean="0">
                    <a:latin typeface="Century Gothic" panose="020B0502020202020204" pitchFamily="34" charset="0"/>
                  </a:rPr>
                  <a:t>Pongo la </a:t>
                </a:r>
                <a:r>
                  <a:rPr lang="es-ES_tradnl" sz="1400" b="1" dirty="0" err="1" smtClean="0">
                    <a:latin typeface="Century Gothic" panose="020B0502020202020204" pitchFamily="34" charset="0"/>
                  </a:rPr>
                  <a:t>url</a:t>
                </a:r>
                <a:r>
                  <a:rPr lang="es-ES_tradnl" sz="1400" b="1" dirty="0" smtClean="0">
                    <a:latin typeface="Century Gothic" panose="020B0502020202020204" pitchFamily="34" charset="0"/>
                  </a:rPr>
                  <a:t> directamente barra de direcciones</a:t>
                </a:r>
              </a:p>
            </p:txBody>
          </p:sp>
        </p:grpSp>
        <p:grpSp>
          <p:nvGrpSpPr>
            <p:cNvPr id="73" name="Grupo 72"/>
            <p:cNvGrpSpPr/>
            <p:nvPr/>
          </p:nvGrpSpPr>
          <p:grpSpPr>
            <a:xfrm>
              <a:off x="6263994" y="1156923"/>
              <a:ext cx="2263321" cy="778974"/>
              <a:chOff x="6720637" y="2432339"/>
              <a:chExt cx="2892288" cy="7708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4" name="Rectángulo redondeado 73"/>
              <p:cNvSpPr/>
              <p:nvPr/>
            </p:nvSpPr>
            <p:spPr>
              <a:xfrm>
                <a:off x="6720637" y="2432339"/>
                <a:ext cx="2892288" cy="77082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CuadroTexto 74"/>
              <p:cNvSpPr txBox="1"/>
              <p:nvPr/>
            </p:nvSpPr>
            <p:spPr>
              <a:xfrm>
                <a:off x="6903955" y="2441065"/>
                <a:ext cx="2598237" cy="73093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400" b="1" dirty="0" smtClean="0">
                    <a:latin typeface="Century Gothic" panose="020B0502020202020204" pitchFamily="34" charset="0"/>
                  </a:rPr>
                  <a:t>Me fijo en el buscador que tengo por defecto</a:t>
                </a:r>
              </a:p>
            </p:txBody>
          </p:sp>
        </p:grpSp>
        <p:grpSp>
          <p:nvGrpSpPr>
            <p:cNvPr id="76" name="Grupo 75"/>
            <p:cNvGrpSpPr/>
            <p:nvPr/>
          </p:nvGrpSpPr>
          <p:grpSpPr>
            <a:xfrm>
              <a:off x="3815278" y="1165741"/>
              <a:ext cx="2263321" cy="778974"/>
              <a:chOff x="6720637" y="2432339"/>
              <a:chExt cx="2892288" cy="7708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77" name="Rectángulo redondeado 76"/>
              <p:cNvSpPr/>
              <p:nvPr/>
            </p:nvSpPr>
            <p:spPr>
              <a:xfrm>
                <a:off x="6720637" y="2432339"/>
                <a:ext cx="2892288" cy="77082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" name="CuadroTexto 77"/>
              <p:cNvSpPr txBox="1"/>
              <p:nvPr/>
            </p:nvSpPr>
            <p:spPr>
              <a:xfrm>
                <a:off x="6867661" y="2550152"/>
                <a:ext cx="2598237" cy="5177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400" b="1" dirty="0" smtClean="0">
                    <a:latin typeface="Century Gothic" panose="020B0502020202020204" pitchFamily="34" charset="0"/>
                  </a:rPr>
                  <a:t>No me fijo en el buscador</a:t>
                </a:r>
              </a:p>
            </p:txBody>
          </p:sp>
        </p:grpSp>
        <p:grpSp>
          <p:nvGrpSpPr>
            <p:cNvPr id="79" name="Grupo 78"/>
            <p:cNvGrpSpPr/>
            <p:nvPr/>
          </p:nvGrpSpPr>
          <p:grpSpPr>
            <a:xfrm>
              <a:off x="8656490" y="1383703"/>
              <a:ext cx="1660318" cy="540858"/>
              <a:chOff x="6720637" y="2432339"/>
              <a:chExt cx="2892288" cy="7708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80" name="Rectángulo redondeado 79"/>
              <p:cNvSpPr/>
              <p:nvPr/>
            </p:nvSpPr>
            <p:spPr>
              <a:xfrm>
                <a:off x="6720637" y="2432339"/>
                <a:ext cx="2892288" cy="77082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6818574" y="2667963"/>
                <a:ext cx="2598237" cy="43863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400" b="1" dirty="0" smtClean="0">
                    <a:latin typeface="Century Gothic" panose="020B0502020202020204" pitchFamily="34" charset="0"/>
                  </a:rPr>
                  <a:t>Elijo buscador</a:t>
                </a:r>
              </a:p>
            </p:txBody>
          </p:sp>
        </p:grpSp>
        <p:sp>
          <p:nvSpPr>
            <p:cNvPr id="82" name="Rectángulo redondeado 81"/>
            <p:cNvSpPr/>
            <p:nvPr/>
          </p:nvSpPr>
          <p:spPr>
            <a:xfrm>
              <a:off x="10387223" y="1383703"/>
              <a:ext cx="1660318" cy="54085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No uso buscador</a:t>
              </a:r>
              <a:endPara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83" name="Grupo 82"/>
            <p:cNvGrpSpPr/>
            <p:nvPr/>
          </p:nvGrpSpPr>
          <p:grpSpPr>
            <a:xfrm>
              <a:off x="3302049" y="3295336"/>
              <a:ext cx="2263321" cy="778974"/>
              <a:chOff x="6720637" y="2432339"/>
              <a:chExt cx="2892288" cy="7708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84" name="Rectángulo redondeado 83"/>
              <p:cNvSpPr/>
              <p:nvPr/>
            </p:nvSpPr>
            <p:spPr>
              <a:xfrm>
                <a:off x="6720637" y="2432339"/>
                <a:ext cx="2892288" cy="77082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6745031" y="2472227"/>
                <a:ext cx="2598237" cy="73093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400" b="1" dirty="0" smtClean="0">
                    <a:latin typeface="Century Gothic" panose="020B0502020202020204" pitchFamily="34" charset="0"/>
                  </a:rPr>
                  <a:t>No me importa que me identifique lo que busco y lo guarden</a:t>
                </a:r>
              </a:p>
            </p:txBody>
          </p:sp>
        </p:grpSp>
        <p:grpSp>
          <p:nvGrpSpPr>
            <p:cNvPr id="86" name="Grupo 85"/>
            <p:cNvGrpSpPr/>
            <p:nvPr/>
          </p:nvGrpSpPr>
          <p:grpSpPr>
            <a:xfrm>
              <a:off x="6073546" y="3284027"/>
              <a:ext cx="2263321" cy="778974"/>
              <a:chOff x="6720637" y="2432339"/>
              <a:chExt cx="2892288" cy="77082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87" name="Rectángulo redondeado 86"/>
              <p:cNvSpPr/>
              <p:nvPr/>
            </p:nvSpPr>
            <p:spPr>
              <a:xfrm>
                <a:off x="6720637" y="2432339"/>
                <a:ext cx="2892288" cy="77082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" name="CuadroTexto 87"/>
              <p:cNvSpPr txBox="1"/>
              <p:nvPr/>
            </p:nvSpPr>
            <p:spPr>
              <a:xfrm>
                <a:off x="6867661" y="2558878"/>
                <a:ext cx="2598237" cy="5177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400" b="1" dirty="0" smtClean="0">
                    <a:latin typeface="Century Gothic" panose="020B0502020202020204" pitchFamily="34" charset="0"/>
                  </a:rPr>
                  <a:t>Si que me importa lo que guarden</a:t>
                </a:r>
              </a:p>
            </p:txBody>
          </p:sp>
        </p:grpSp>
        <p:grpSp>
          <p:nvGrpSpPr>
            <p:cNvPr id="89" name="Grupo 88"/>
            <p:cNvGrpSpPr/>
            <p:nvPr/>
          </p:nvGrpSpPr>
          <p:grpSpPr>
            <a:xfrm>
              <a:off x="8723340" y="4280349"/>
              <a:ext cx="2263321" cy="796611"/>
              <a:chOff x="6720637" y="2432339"/>
              <a:chExt cx="2892288" cy="788276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90" name="Rectángulo redondeado 89"/>
              <p:cNvSpPr/>
              <p:nvPr/>
            </p:nvSpPr>
            <p:spPr>
              <a:xfrm>
                <a:off x="6720637" y="2432339"/>
                <a:ext cx="2892288" cy="77082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b="1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" name="CuadroTexto 90"/>
              <p:cNvSpPr txBox="1"/>
              <p:nvPr/>
            </p:nvSpPr>
            <p:spPr>
              <a:xfrm>
                <a:off x="6867661" y="2489680"/>
                <a:ext cx="2598237" cy="73093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400" b="1" dirty="0" smtClean="0">
                    <a:latin typeface="Century Gothic" panose="020B0502020202020204" pitchFamily="34" charset="0"/>
                  </a:rPr>
                  <a:t>Uso buscadores que respetan la privacidad</a:t>
                </a:r>
              </a:p>
            </p:txBody>
          </p:sp>
        </p:grpSp>
        <p:sp>
          <p:nvSpPr>
            <p:cNvPr id="92" name="Rectángulo redondeado 91"/>
            <p:cNvSpPr/>
            <p:nvPr/>
          </p:nvSpPr>
          <p:spPr>
            <a:xfrm>
              <a:off x="6263993" y="4291034"/>
              <a:ext cx="2263321" cy="778973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Me da igual que no respeten la privacidad</a:t>
              </a:r>
              <a:endPara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3" name="Rectángulo redondeado 92"/>
            <p:cNvSpPr/>
            <p:nvPr/>
          </p:nvSpPr>
          <p:spPr>
            <a:xfrm>
              <a:off x="1232689" y="4276379"/>
              <a:ext cx="2263321" cy="80058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Tengo abierta la sesión con mi buscador con mi usuario</a:t>
              </a:r>
              <a:endPara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4" name="Rectángulo redondeado 93"/>
            <p:cNvSpPr/>
            <p:nvPr/>
          </p:nvSpPr>
          <p:spPr>
            <a:xfrm>
              <a:off x="3755011" y="4307337"/>
              <a:ext cx="2263321" cy="80058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Cierro la sesión de mi buscador para que no guarde búsqueda</a:t>
              </a:r>
              <a:endPara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Rectángulo redondeado 94"/>
            <p:cNvSpPr/>
            <p:nvPr/>
          </p:nvSpPr>
          <p:spPr>
            <a:xfrm>
              <a:off x="4222692" y="5469725"/>
              <a:ext cx="2263321" cy="778973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Pienso antes buscar cómo será mejor hacerlo</a:t>
              </a:r>
              <a:endPara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6" name="Rectángulo redondeado 95"/>
            <p:cNvSpPr/>
            <p:nvPr/>
          </p:nvSpPr>
          <p:spPr>
            <a:xfrm>
              <a:off x="6935118" y="5441313"/>
              <a:ext cx="2263321" cy="778973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No pienso antes buscar cómo será mejor hacerlo</a:t>
              </a:r>
              <a:endPara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5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02449" y="1627158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1 CuadroTexto"/>
          <p:cNvSpPr txBox="1"/>
          <p:nvPr/>
        </p:nvSpPr>
        <p:spPr>
          <a:xfrm>
            <a:off x="4293251" y="358669"/>
            <a:ext cx="754705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...y… ¿cuándo busco?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522864" y="1797138"/>
            <a:ext cx="3189671" cy="1752771"/>
            <a:chOff x="1522864" y="1797138"/>
            <a:chExt cx="3189671" cy="1752771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1522864" y="1797138"/>
              <a:ext cx="2942223" cy="175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CuadroTexto 28"/>
            <p:cNvSpPr txBox="1"/>
            <p:nvPr/>
          </p:nvSpPr>
          <p:spPr>
            <a:xfrm>
              <a:off x="1852599" y="2361657"/>
              <a:ext cx="2859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latin typeface="Century Gothic" panose="020B0502020202020204" pitchFamily="34" charset="0"/>
                </a:rPr>
                <a:t>Aquí que queda de ti cuando utilizas un</a:t>
              </a:r>
            </a:p>
            <a:p>
              <a:r>
                <a:rPr lang="es-ES_tradnl" dirty="0" smtClean="0">
                  <a:latin typeface="Century Gothic" panose="020B0502020202020204" pitchFamily="34" charset="0"/>
                </a:rPr>
                <a:t>buscador </a:t>
              </a:r>
              <a:endParaRPr lang="es-ES_tradnl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387" y="1197393"/>
            <a:ext cx="3727711" cy="4024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161" y="2268059"/>
            <a:ext cx="3966362" cy="38865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01" y="4449250"/>
            <a:ext cx="6043133" cy="2136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342" y="1803004"/>
            <a:ext cx="4762616" cy="449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7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754705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...y… ¿cuándo busco?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434887" flipH="1">
            <a:off x="-600816" y="2062436"/>
            <a:ext cx="2608091" cy="403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upo 11"/>
          <p:cNvGrpSpPr/>
          <p:nvPr/>
        </p:nvGrpSpPr>
        <p:grpSpPr>
          <a:xfrm flipH="1">
            <a:off x="1434516" y="2002156"/>
            <a:ext cx="2952925" cy="1459962"/>
            <a:chOff x="7160414" y="1800591"/>
            <a:chExt cx="3304868" cy="1459962"/>
          </a:xfrm>
        </p:grpSpPr>
        <p:sp>
          <p:nvSpPr>
            <p:cNvPr id="13" name="Llamada de nube 12"/>
            <p:cNvSpPr/>
            <p:nvPr/>
          </p:nvSpPr>
          <p:spPr>
            <a:xfrm flipH="1">
              <a:off x="7160414" y="1800591"/>
              <a:ext cx="3304868" cy="1459962"/>
            </a:xfrm>
            <a:prstGeom prst="cloudCallout">
              <a:avLst>
                <a:gd name="adj1" fmla="val -48197"/>
                <a:gd name="adj2" fmla="val 56976"/>
              </a:avLst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17 CuadroTexto"/>
            <p:cNvSpPr txBox="1"/>
            <p:nvPr/>
          </p:nvSpPr>
          <p:spPr>
            <a:xfrm>
              <a:off x="7160414" y="1930407"/>
              <a:ext cx="28945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¿Todos tenemos los mismos resultados cuando buscamos algo?.</a:t>
              </a:r>
              <a:endParaRPr lang="es-ES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 rot="19961121" flipH="1">
            <a:off x="6994667" y="2993246"/>
            <a:ext cx="3175702" cy="1672796"/>
            <a:chOff x="1607880" y="2006324"/>
            <a:chExt cx="3632743" cy="167279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9849302">
              <a:off x="1607880" y="2006324"/>
              <a:ext cx="3632743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16 CuadroTexto"/>
            <p:cNvSpPr txBox="1"/>
            <p:nvPr/>
          </p:nvSpPr>
          <p:spPr>
            <a:xfrm rot="19961121">
              <a:off x="1954784" y="2642613"/>
              <a:ext cx="3084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itchFamily="34" charset="0"/>
                </a:rPr>
                <a:t>Con distintos navegadores</a:t>
              </a: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9647847" y="2211215"/>
            <a:ext cx="2391407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Grupo 27"/>
          <p:cNvGrpSpPr/>
          <p:nvPr/>
        </p:nvGrpSpPr>
        <p:grpSpPr>
          <a:xfrm>
            <a:off x="7350156" y="1941722"/>
            <a:ext cx="3175702" cy="1672796"/>
            <a:chOff x="7350156" y="1941722"/>
            <a:chExt cx="3175702" cy="167279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750698" flipH="1">
              <a:off x="7350156" y="1941722"/>
              <a:ext cx="3175702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16 CuadroTexto"/>
            <p:cNvSpPr txBox="1"/>
            <p:nvPr/>
          </p:nvSpPr>
          <p:spPr>
            <a:xfrm rot="1098064" flipH="1">
              <a:off x="7589860" y="2593454"/>
              <a:ext cx="2696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itchFamily="34" charset="0"/>
                </a:rPr>
                <a:t>Probamos…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170235" y="4093806"/>
            <a:ext cx="3175702" cy="1672796"/>
            <a:chOff x="7170235" y="4093806"/>
            <a:chExt cx="3175702" cy="167279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0759114" flipH="1">
              <a:off x="7170235" y="4093806"/>
              <a:ext cx="3175702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16 CuadroTexto"/>
            <p:cNvSpPr txBox="1"/>
            <p:nvPr/>
          </p:nvSpPr>
          <p:spPr>
            <a:xfrm rot="20647295" flipH="1">
              <a:off x="7409939" y="4745538"/>
              <a:ext cx="2696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itchFamily="34" charset="0"/>
                </a:rPr>
                <a:t>Con navegación anónima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568184" y="4977865"/>
            <a:ext cx="3175702" cy="1672796"/>
            <a:chOff x="7568184" y="4977865"/>
            <a:chExt cx="3175702" cy="167279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0250660" flipH="1">
              <a:off x="7568184" y="4977865"/>
              <a:ext cx="3175702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16 CuadroTexto"/>
            <p:cNvSpPr txBox="1"/>
            <p:nvPr/>
          </p:nvSpPr>
          <p:spPr>
            <a:xfrm rot="20138841" flipH="1">
              <a:off x="7807888" y="5629597"/>
              <a:ext cx="2696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itchFamily="34" charset="0"/>
                </a:rPr>
                <a:t>Desde distintos lugares</a:t>
              </a: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2453615" y="3650386"/>
            <a:ext cx="456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Para eso vamos capturar de pantallas de búsquedas en</a:t>
            </a:r>
            <a:endParaRPr lang="es-ES_tradnl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8147" y="3883401"/>
            <a:ext cx="1519208" cy="56903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460763" y="4417808"/>
            <a:ext cx="4603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Las compartiremos con nuestros compañeros o las subirá el profesor a </a:t>
            </a:r>
            <a:r>
              <a:rPr lang="es-ES_tradnl" dirty="0" err="1" smtClean="0">
                <a:latin typeface="Century Gothic" panose="020B0502020202020204" pitchFamily="34" charset="0"/>
              </a:rPr>
              <a:t>Sway</a:t>
            </a:r>
            <a:r>
              <a:rPr lang="es-ES_tradnl" dirty="0" smtClean="0">
                <a:latin typeface="Century Gothic" panose="020B0502020202020204" pitchFamily="34" charset="0"/>
              </a:rPr>
              <a:t> o </a:t>
            </a:r>
            <a:r>
              <a:rPr lang="es-ES_tradnl" dirty="0" err="1" smtClean="0">
                <a:latin typeface="Century Gothic" panose="020B0502020202020204" pitchFamily="34" charset="0"/>
              </a:rPr>
              <a:t>Onedrive</a:t>
            </a:r>
            <a:endParaRPr lang="es-ES_tradn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754705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...y… ¿cuándo busco?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434887" flipH="1">
            <a:off x="-685241" y="2132938"/>
            <a:ext cx="2608091" cy="403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upo 11"/>
          <p:cNvGrpSpPr/>
          <p:nvPr/>
        </p:nvGrpSpPr>
        <p:grpSpPr>
          <a:xfrm flipH="1">
            <a:off x="1461519" y="4641763"/>
            <a:ext cx="2970280" cy="1469765"/>
            <a:chOff x="7232312" y="1026089"/>
            <a:chExt cx="3324291" cy="1469765"/>
          </a:xfrm>
        </p:grpSpPr>
        <p:sp>
          <p:nvSpPr>
            <p:cNvPr id="13" name="Llamada de nube 12"/>
            <p:cNvSpPr/>
            <p:nvPr/>
          </p:nvSpPr>
          <p:spPr>
            <a:xfrm flipH="1" flipV="1">
              <a:off x="7251735" y="1026089"/>
              <a:ext cx="3304868" cy="1469765"/>
            </a:xfrm>
            <a:prstGeom prst="cloudCallout">
              <a:avLst>
                <a:gd name="adj1" fmla="val -48197"/>
                <a:gd name="adj2" fmla="val 56976"/>
              </a:avLst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17 CuadroTexto"/>
            <p:cNvSpPr txBox="1"/>
            <p:nvPr/>
          </p:nvSpPr>
          <p:spPr>
            <a:xfrm>
              <a:off x="7232312" y="1318041"/>
              <a:ext cx="28945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¿Qué diferencias</a:t>
              </a:r>
            </a:p>
            <a:p>
              <a:r>
                <a:rPr lang="es-ES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en el resultado</a:t>
              </a:r>
            </a:p>
            <a:p>
              <a:r>
                <a:rPr lang="es-ES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de la búsqueda?.</a:t>
              </a:r>
              <a:endParaRPr lang="es-ES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 rot="19961121" flipH="1">
            <a:off x="6994667" y="2993246"/>
            <a:ext cx="3175702" cy="1672796"/>
            <a:chOff x="1607880" y="2006324"/>
            <a:chExt cx="3632743" cy="167279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9849302">
              <a:off x="1607880" y="2006324"/>
              <a:ext cx="3632743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16 CuadroTexto"/>
            <p:cNvSpPr txBox="1"/>
            <p:nvPr/>
          </p:nvSpPr>
          <p:spPr>
            <a:xfrm rot="19961121">
              <a:off x="1987719" y="2836861"/>
              <a:ext cx="3084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itchFamily="34" charset="0"/>
                </a:rPr>
                <a:t>“noticias de fútbol”</a:t>
              </a: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9647847" y="2211215"/>
            <a:ext cx="2391407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upo 6"/>
          <p:cNvGrpSpPr/>
          <p:nvPr/>
        </p:nvGrpSpPr>
        <p:grpSpPr>
          <a:xfrm>
            <a:off x="7350156" y="1941722"/>
            <a:ext cx="3175702" cy="1672796"/>
            <a:chOff x="7350156" y="1941722"/>
            <a:chExt cx="3175702" cy="167279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750698" flipH="1">
              <a:off x="7350156" y="1941722"/>
              <a:ext cx="3175702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16 CuadroTexto"/>
            <p:cNvSpPr txBox="1"/>
            <p:nvPr/>
          </p:nvSpPr>
          <p:spPr>
            <a:xfrm rot="1098064" flipH="1">
              <a:off x="7556317" y="2400838"/>
              <a:ext cx="2696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itchFamily="34" charset="0"/>
                </a:rPr>
                <a:t>Realiza la búsqueda</a:t>
              </a:r>
            </a:p>
            <a:p>
              <a:pPr algn="ctr"/>
              <a:r>
                <a:rPr lang="es-ES" dirty="0" smtClean="0">
                  <a:latin typeface="Century Gothic" pitchFamily="34" charset="0"/>
                </a:rPr>
                <a:t>“</a:t>
              </a:r>
              <a:r>
                <a:rPr lang="es-ES" sz="1600" dirty="0" smtClean="0">
                  <a:latin typeface="Century Gothic" pitchFamily="34" charset="0"/>
                </a:rPr>
                <a:t>Zapatilla de deportes</a:t>
              </a:r>
              <a:r>
                <a:rPr lang="es-ES" dirty="0" smtClean="0">
                  <a:latin typeface="Century Gothic" pitchFamily="34" charset="0"/>
                </a:rPr>
                <a:t>”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170235" y="4093806"/>
            <a:ext cx="3175702" cy="1672796"/>
            <a:chOff x="7170235" y="4093806"/>
            <a:chExt cx="3175702" cy="167279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0759114" flipH="1">
              <a:off x="7170235" y="4093806"/>
              <a:ext cx="3175702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16 CuadroTexto"/>
            <p:cNvSpPr txBox="1"/>
            <p:nvPr/>
          </p:nvSpPr>
          <p:spPr>
            <a:xfrm rot="20647295" flipH="1">
              <a:off x="7409939" y="4884037"/>
              <a:ext cx="2696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itchFamily="34" charset="0"/>
                </a:rPr>
                <a:t>“qué ver en Madrid”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568184" y="4977865"/>
            <a:ext cx="3175702" cy="1672796"/>
            <a:chOff x="7568184" y="4977865"/>
            <a:chExt cx="3175702" cy="167279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0250660" flipH="1">
              <a:off x="7568184" y="4977865"/>
              <a:ext cx="3175702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16 CuadroTexto"/>
            <p:cNvSpPr txBox="1"/>
            <p:nvPr/>
          </p:nvSpPr>
          <p:spPr>
            <a:xfrm rot="20138841" flipH="1">
              <a:off x="7807888" y="5537264"/>
              <a:ext cx="2696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entury Gothic" pitchFamily="34" charset="0"/>
                </a:rPr>
                <a:t>Comprueba los enlaces de las páginas e imágenes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929468" y="3829644"/>
            <a:ext cx="3587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En Windows 7 o 10  utilizar Recortes</a:t>
            </a:r>
          </a:p>
          <a:p>
            <a:r>
              <a:rPr lang="es-ES_tradnl" dirty="0" smtClean="0"/>
              <a:t>Y guardarlo y compartirlo con </a:t>
            </a:r>
            <a:r>
              <a:rPr lang="es-ES_tradnl" dirty="0" err="1" smtClean="0"/>
              <a:t>Sawy</a:t>
            </a:r>
            <a:endParaRPr lang="es-ES_tradnl" dirty="0" smtClean="0"/>
          </a:p>
          <a:p>
            <a:r>
              <a:rPr lang="es-ES_tradnl" dirty="0" smtClean="0"/>
              <a:t>o con </a:t>
            </a:r>
            <a:r>
              <a:rPr lang="es-ES_tradnl" dirty="0" err="1" smtClean="0"/>
              <a:t>Onedrive</a:t>
            </a: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277" y="3734169"/>
            <a:ext cx="699188" cy="559375"/>
          </a:xfrm>
          <a:prstGeom prst="rect">
            <a:avLst/>
          </a:prstGeom>
        </p:spPr>
      </p:pic>
      <p:grpSp>
        <p:nvGrpSpPr>
          <p:cNvPr id="26" name="Grupo 25"/>
          <p:cNvGrpSpPr/>
          <p:nvPr/>
        </p:nvGrpSpPr>
        <p:grpSpPr>
          <a:xfrm flipH="1">
            <a:off x="1586916" y="2154556"/>
            <a:ext cx="2952925" cy="1459962"/>
            <a:chOff x="7160414" y="1800591"/>
            <a:chExt cx="3304868" cy="1459962"/>
          </a:xfrm>
        </p:grpSpPr>
        <p:sp>
          <p:nvSpPr>
            <p:cNvPr id="27" name="Llamada de nube 26"/>
            <p:cNvSpPr/>
            <p:nvPr/>
          </p:nvSpPr>
          <p:spPr>
            <a:xfrm flipH="1">
              <a:off x="7160414" y="1800591"/>
              <a:ext cx="3304868" cy="1459962"/>
            </a:xfrm>
            <a:prstGeom prst="cloudCallout">
              <a:avLst>
                <a:gd name="adj1" fmla="val -48197"/>
                <a:gd name="adj2" fmla="val 56976"/>
              </a:avLst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17 CuadroTexto"/>
            <p:cNvSpPr txBox="1"/>
            <p:nvPr/>
          </p:nvSpPr>
          <p:spPr>
            <a:xfrm>
              <a:off x="7163466" y="2207406"/>
              <a:ext cx="2894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¿Cómo captura la pantalla?.</a:t>
              </a:r>
              <a:endParaRPr lang="es-ES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6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754705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...y… ¿cuándo busco?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434887" flipH="1">
            <a:off x="-685241" y="2132938"/>
            <a:ext cx="2608091" cy="403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upo 11"/>
          <p:cNvGrpSpPr/>
          <p:nvPr/>
        </p:nvGrpSpPr>
        <p:grpSpPr>
          <a:xfrm flipH="1">
            <a:off x="1461519" y="4641763"/>
            <a:ext cx="2970279" cy="1469765"/>
            <a:chOff x="7232313" y="1026089"/>
            <a:chExt cx="3324290" cy="1469765"/>
          </a:xfrm>
        </p:grpSpPr>
        <p:sp>
          <p:nvSpPr>
            <p:cNvPr id="13" name="Llamada de nube 12"/>
            <p:cNvSpPr/>
            <p:nvPr/>
          </p:nvSpPr>
          <p:spPr>
            <a:xfrm flipH="1" flipV="1">
              <a:off x="7251735" y="1026089"/>
              <a:ext cx="3304868" cy="1469765"/>
            </a:xfrm>
            <a:prstGeom prst="cloudCallout">
              <a:avLst>
                <a:gd name="adj1" fmla="val -48197"/>
                <a:gd name="adj2" fmla="val 56976"/>
              </a:avLst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17 CuadroTexto"/>
            <p:cNvSpPr txBox="1"/>
            <p:nvPr/>
          </p:nvSpPr>
          <p:spPr>
            <a:xfrm>
              <a:off x="7232313" y="1437805"/>
              <a:ext cx="2894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¿Qué problemas</a:t>
              </a:r>
            </a:p>
            <a:p>
              <a:r>
                <a:rPr lang="es-ES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hay?¿qué ventajas?</a:t>
              </a:r>
              <a:endParaRPr lang="es-ES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 rot="19961121" flipH="1">
            <a:off x="6994667" y="2993246"/>
            <a:ext cx="3175702" cy="1672796"/>
            <a:chOff x="1607880" y="2006324"/>
            <a:chExt cx="3632743" cy="167279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9849302">
              <a:off x="1607880" y="2006324"/>
              <a:ext cx="3632743" cy="167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16 CuadroTexto"/>
            <p:cNvSpPr txBox="1"/>
            <p:nvPr/>
          </p:nvSpPr>
          <p:spPr>
            <a:xfrm rot="19961121">
              <a:off x="1987719" y="2836861"/>
              <a:ext cx="3084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itchFamily="34" charset="0"/>
                </a:rPr>
                <a:t>Burbuja de flujo</a:t>
              </a: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9647847" y="2211215"/>
            <a:ext cx="2391407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o 2"/>
          <p:cNvGrpSpPr/>
          <p:nvPr/>
        </p:nvGrpSpPr>
        <p:grpSpPr>
          <a:xfrm>
            <a:off x="6364493" y="1552988"/>
            <a:ext cx="4019945" cy="2047289"/>
            <a:chOff x="6364493" y="1552988"/>
            <a:chExt cx="4019945" cy="204728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750698" flipH="1">
              <a:off x="6497783" y="1552988"/>
              <a:ext cx="3886655" cy="2047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16 CuadroTexto"/>
            <p:cNvSpPr txBox="1"/>
            <p:nvPr/>
          </p:nvSpPr>
          <p:spPr>
            <a:xfrm rot="1802645" flipH="1">
              <a:off x="6364493" y="1928843"/>
              <a:ext cx="39467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entury Gothic" pitchFamily="34" charset="0"/>
                </a:rPr>
                <a:t>a los resultados de búsqueda personalizadas por anteriores búsquedas o experiencias de navegación anteriores  se llama..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 flipH="1">
            <a:off x="1586915" y="2154556"/>
            <a:ext cx="5034742" cy="2161141"/>
            <a:chOff x="7087890" y="1800591"/>
            <a:chExt cx="3377392" cy="2161141"/>
          </a:xfrm>
        </p:grpSpPr>
        <p:sp>
          <p:nvSpPr>
            <p:cNvPr id="27" name="Llamada de nube 26"/>
            <p:cNvSpPr/>
            <p:nvPr/>
          </p:nvSpPr>
          <p:spPr>
            <a:xfrm flipH="1">
              <a:off x="7160414" y="1800591"/>
              <a:ext cx="3304868" cy="1459962"/>
            </a:xfrm>
            <a:prstGeom prst="cloudCallout">
              <a:avLst>
                <a:gd name="adj1" fmla="val -48197"/>
                <a:gd name="adj2" fmla="val 56976"/>
              </a:avLst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17 CuadroTexto"/>
            <p:cNvSpPr txBox="1"/>
            <p:nvPr/>
          </p:nvSpPr>
          <p:spPr>
            <a:xfrm>
              <a:off x="7087890" y="1930407"/>
              <a:ext cx="289456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¿Es bueno o malo que nos den resultados iguales o diferentes según experiencias o búsquedas anteriores?.</a:t>
              </a:r>
              <a:endParaRPr lang="es-ES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1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754705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...y… ¿cuándo busco?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64573" y="1646690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/>
        </p:nvGrpSpPr>
        <p:grpSpPr>
          <a:xfrm>
            <a:off x="1136064" y="2798648"/>
            <a:ext cx="3124211" cy="1752771"/>
            <a:chOff x="1522864" y="1797138"/>
            <a:chExt cx="3124211" cy="1752771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1522864" y="1797138"/>
              <a:ext cx="2942223" cy="175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CuadroTexto 28"/>
            <p:cNvSpPr txBox="1"/>
            <p:nvPr/>
          </p:nvSpPr>
          <p:spPr>
            <a:xfrm>
              <a:off x="1787139" y="2317366"/>
              <a:ext cx="2859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dirty="0" smtClean="0">
                  <a:latin typeface="Century Gothic" panose="020B0502020202020204" pitchFamily="34" charset="0"/>
                </a:rPr>
                <a:t>¿Existen buscadores que respetan la privacidad?</a:t>
              </a:r>
              <a:endParaRPr lang="es-ES_tradnl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4 CuadroTexto"/>
          <p:cNvSpPr txBox="1"/>
          <p:nvPr/>
        </p:nvSpPr>
        <p:spPr>
          <a:xfrm>
            <a:off x="4993771" y="119739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entury Gothic" pitchFamily="34" charset="0"/>
              </a:rPr>
              <a:t>Algunos servicios alternativos que “dicen” respetar la privacidad  para buscar páginas pueden ser…</a:t>
            </a:r>
            <a:endParaRPr lang="es-ES" dirty="0">
              <a:latin typeface="Century Gothic" pitchFamily="34" charset="0"/>
            </a:endParaRPr>
          </a:p>
        </p:txBody>
      </p:sp>
      <p:grpSp>
        <p:nvGrpSpPr>
          <p:cNvPr id="11" name="11 Grupo"/>
          <p:cNvGrpSpPr/>
          <p:nvPr/>
        </p:nvGrpSpPr>
        <p:grpSpPr>
          <a:xfrm>
            <a:off x="8927209" y="3493003"/>
            <a:ext cx="2881045" cy="2097524"/>
            <a:chOff x="5148064" y="2204864"/>
            <a:chExt cx="2881045" cy="2097524"/>
          </a:xfrm>
        </p:grpSpPr>
        <p:pic>
          <p:nvPicPr>
            <p:cNvPr id="12" name="Picture 6" descr="https://startpage.com/graphics/startpage_aboutstartpag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4088" y="2204864"/>
              <a:ext cx="2486025" cy="1590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13 Rectángulo"/>
            <p:cNvSpPr/>
            <p:nvPr/>
          </p:nvSpPr>
          <p:spPr>
            <a:xfrm>
              <a:off x="5148064" y="3933056"/>
              <a:ext cx="28810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/>
                <a:t>https://www.startpage.com/</a:t>
              </a:r>
              <a:endParaRPr lang="es-ES" dirty="0"/>
            </a:p>
          </p:txBody>
        </p:sp>
      </p:grpSp>
      <p:grpSp>
        <p:nvGrpSpPr>
          <p:cNvPr id="14" name="12 Grupo"/>
          <p:cNvGrpSpPr/>
          <p:nvPr/>
        </p:nvGrpSpPr>
        <p:grpSpPr>
          <a:xfrm>
            <a:off x="5860159" y="3420995"/>
            <a:ext cx="3067050" cy="2169532"/>
            <a:chOff x="2195736" y="3501008"/>
            <a:chExt cx="3067050" cy="2169532"/>
          </a:xfrm>
        </p:grpSpPr>
        <p:pic>
          <p:nvPicPr>
            <p:cNvPr id="15" name="Picture 4" descr="http://www.minci.gob.ve/wp-content/uploads/2015/01/150123_Buscador_60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0008"/>
                </a:clrFrom>
                <a:clrTo>
                  <a:srgbClr val="FA000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3501008"/>
              <a:ext cx="3067050" cy="1914525"/>
            </a:xfrm>
            <a:prstGeom prst="rect">
              <a:avLst/>
            </a:prstGeom>
            <a:noFill/>
          </p:spPr>
        </p:pic>
        <p:sp>
          <p:nvSpPr>
            <p:cNvPr id="16" name="14 Rectángulo"/>
            <p:cNvSpPr/>
            <p:nvPr/>
          </p:nvSpPr>
          <p:spPr>
            <a:xfrm>
              <a:off x="2555776" y="5301208"/>
              <a:ext cx="25712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/>
                <a:t>https://duckduckgo.com/</a:t>
              </a:r>
              <a:endParaRPr lang="es-ES" dirty="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24" y="3465636"/>
            <a:ext cx="2124075" cy="16954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507601" y="5269728"/>
            <a:ext cx="258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https://www.qwant.com/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507601" y="5520089"/>
            <a:ext cx="3028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https://www.qwantjunior.com</a:t>
            </a:r>
          </a:p>
        </p:txBody>
      </p:sp>
    </p:spTree>
    <p:extLst>
      <p:ext uri="{BB962C8B-B14F-4D97-AF65-F5344CB8AC3E}">
        <p14:creationId xmlns:p14="http://schemas.microsoft.com/office/powerpoint/2010/main" val="51989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co 37"/>
          <p:cNvSpPr/>
          <p:nvPr/>
        </p:nvSpPr>
        <p:spPr>
          <a:xfrm>
            <a:off x="3555143" y="1857180"/>
            <a:ext cx="4211183" cy="4211183"/>
          </a:xfrm>
          <a:prstGeom prst="arc">
            <a:avLst>
              <a:gd name="adj1" fmla="val 10602239"/>
              <a:gd name="adj2" fmla="val 15836266"/>
            </a:avLst>
          </a:prstGeom>
          <a:ln w="327025">
            <a:solidFill>
              <a:schemeClr val="bg1">
                <a:lumMod val="6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Arco 36"/>
          <p:cNvSpPr/>
          <p:nvPr/>
        </p:nvSpPr>
        <p:spPr>
          <a:xfrm>
            <a:off x="3543036" y="1831764"/>
            <a:ext cx="4211183" cy="4211183"/>
          </a:xfrm>
          <a:prstGeom prst="arc">
            <a:avLst>
              <a:gd name="adj1" fmla="val 5897973"/>
              <a:gd name="adj2" fmla="val 10317751"/>
            </a:avLst>
          </a:prstGeom>
          <a:ln w="327025">
            <a:solidFill>
              <a:srgbClr val="ABD4D8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Arco 35"/>
          <p:cNvSpPr/>
          <p:nvPr/>
        </p:nvSpPr>
        <p:spPr>
          <a:xfrm>
            <a:off x="3567251" y="1777601"/>
            <a:ext cx="4211183" cy="4211183"/>
          </a:xfrm>
          <a:prstGeom prst="arc">
            <a:avLst>
              <a:gd name="adj1" fmla="val 269326"/>
              <a:gd name="adj2" fmla="val 5061621"/>
            </a:avLst>
          </a:prstGeom>
          <a:ln w="327025">
            <a:solidFill>
              <a:srgbClr val="F0884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Arco 34"/>
          <p:cNvSpPr/>
          <p:nvPr/>
        </p:nvSpPr>
        <p:spPr>
          <a:xfrm>
            <a:off x="3567251" y="1735747"/>
            <a:ext cx="4211183" cy="4211183"/>
          </a:xfrm>
          <a:prstGeom prst="arc">
            <a:avLst/>
          </a:prstGeom>
          <a:noFill/>
          <a:ln w="327025">
            <a:solidFill>
              <a:srgbClr val="677A89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Rectángulo redondeado 27"/>
          <p:cNvSpPr/>
          <p:nvPr/>
        </p:nvSpPr>
        <p:spPr>
          <a:xfrm>
            <a:off x="1035966" y="5244776"/>
            <a:ext cx="2845780" cy="1044700"/>
          </a:xfrm>
          <a:prstGeom prst="roundRect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11 CuadroTexto"/>
          <p:cNvSpPr txBox="1"/>
          <p:nvPr/>
        </p:nvSpPr>
        <p:spPr>
          <a:xfrm>
            <a:off x="4293251" y="358669"/>
            <a:ext cx="754705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...y… ¿cuándo busco?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7316783" y="2694537"/>
            <a:ext cx="2845780" cy="1044700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CuadroTexto 19"/>
          <p:cNvSpPr txBox="1"/>
          <p:nvPr/>
        </p:nvSpPr>
        <p:spPr>
          <a:xfrm>
            <a:off x="8358929" y="3032221"/>
            <a:ext cx="190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Definir el tema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7316783" y="4013006"/>
            <a:ext cx="2845780" cy="1044700"/>
          </a:xfrm>
          <a:prstGeom prst="roundRect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21"/>
          <p:cNvSpPr txBox="1"/>
          <p:nvPr/>
        </p:nvSpPr>
        <p:spPr>
          <a:xfrm>
            <a:off x="8344408" y="4052637"/>
            <a:ext cx="1904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Elegir el buscador adecuado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7316783" y="5319444"/>
            <a:ext cx="2845780" cy="1044700"/>
          </a:xfrm>
          <a:prstGeom prst="roundRect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8477773" y="5380129"/>
            <a:ext cx="1904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Encontrar la fuente adecuada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4229120" y="5307303"/>
            <a:ext cx="2845780" cy="1044700"/>
          </a:xfrm>
          <a:prstGeom prst="roundRect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CuadroTexto 26"/>
          <p:cNvSpPr txBox="1"/>
          <p:nvPr/>
        </p:nvSpPr>
        <p:spPr>
          <a:xfrm>
            <a:off x="2024910" y="5366146"/>
            <a:ext cx="1904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Recoger notas</a:t>
            </a:r>
          </a:p>
          <a:p>
            <a:r>
              <a:rPr lang="es-ES_tradnl" dirty="0" smtClean="0">
                <a:latin typeface="Century Gothic" panose="020B0502020202020204" pitchFamily="34" charset="0"/>
              </a:rPr>
              <a:t>y citar la fuente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5677191" y="5381118"/>
            <a:ext cx="1904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Evaluar la fuente y veracidad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1035966" y="4013006"/>
            <a:ext cx="2845780" cy="1044700"/>
          </a:xfrm>
          <a:prstGeom prst="roundRect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1977445" y="3935190"/>
            <a:ext cx="1904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Organizar los resultados y sacar conclusiones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1035966" y="2775177"/>
            <a:ext cx="2845780" cy="1044700"/>
          </a:xfrm>
          <a:prstGeom prst="roundRect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CuadroTexto 33"/>
          <p:cNvSpPr txBox="1"/>
          <p:nvPr/>
        </p:nvSpPr>
        <p:spPr>
          <a:xfrm>
            <a:off x="2024910" y="2824790"/>
            <a:ext cx="1904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Presentar los resultados o publicarlos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471003" y="1428724"/>
            <a:ext cx="2845780" cy="1044700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/>
          <p:cNvSpPr txBox="1"/>
          <p:nvPr/>
        </p:nvSpPr>
        <p:spPr>
          <a:xfrm>
            <a:off x="5429612" y="1512254"/>
            <a:ext cx="1904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Tener claro lo que se quiere hacer</a:t>
            </a:r>
            <a:endParaRPr lang="es-ES_tradnl" dirty="0">
              <a:latin typeface="Century Gothic" panose="020B0502020202020204" pitchFamily="34" charset="0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2">
            <a:clrChange>
              <a:clrFrom>
                <a:srgbClr val="969696"/>
              </a:clrFrom>
              <a:clrTo>
                <a:srgbClr val="96969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5294" y="2735080"/>
            <a:ext cx="909420" cy="932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3">
            <a:clrChange>
              <a:clrFrom>
                <a:srgbClr val="969696"/>
              </a:clrFrom>
              <a:clrTo>
                <a:srgbClr val="96969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8098" y="4089462"/>
            <a:ext cx="876310" cy="876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>
            <a:clrChange>
              <a:clrFrom>
                <a:srgbClr val="969696"/>
              </a:clrFrom>
              <a:clrTo>
                <a:srgbClr val="96969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6680" y="5411792"/>
            <a:ext cx="828033" cy="840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5">
            <a:clrChange>
              <a:clrFrom>
                <a:srgbClr val="969696"/>
              </a:clrFrom>
              <a:clrTo>
                <a:srgbClr val="96969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9385" y="1486838"/>
            <a:ext cx="919842" cy="90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6">
            <a:clrChange>
              <a:clrFrom>
                <a:srgbClr val="969696"/>
              </a:clrFrom>
              <a:clrTo>
                <a:srgbClr val="96969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9385" y="5357421"/>
            <a:ext cx="978107" cy="946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7">
            <a:clrChange>
              <a:clrFrom>
                <a:srgbClr val="969696"/>
              </a:clrFrom>
              <a:clrTo>
                <a:srgbClr val="96969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629" y="5272229"/>
            <a:ext cx="891214" cy="926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3" name="Elipse 62"/>
          <p:cNvSpPr/>
          <p:nvPr/>
        </p:nvSpPr>
        <p:spPr>
          <a:xfrm>
            <a:off x="1069026" y="4111187"/>
            <a:ext cx="848334" cy="848334"/>
          </a:xfrm>
          <a:prstGeom prst="ellipse">
            <a:avLst/>
          </a:prstGeom>
          <a:solidFill>
            <a:srgbClr val="ABD4D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4" name="Elipse 63"/>
          <p:cNvSpPr/>
          <p:nvPr/>
        </p:nvSpPr>
        <p:spPr>
          <a:xfrm>
            <a:off x="1192365" y="4400531"/>
            <a:ext cx="270880" cy="2708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3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5" name="Elipse 64"/>
          <p:cNvSpPr/>
          <p:nvPr/>
        </p:nvSpPr>
        <p:spPr>
          <a:xfrm>
            <a:off x="1560692" y="4256737"/>
            <a:ext cx="143794" cy="143794"/>
          </a:xfrm>
          <a:prstGeom prst="ellipse">
            <a:avLst/>
          </a:prstGeom>
          <a:solidFill>
            <a:srgbClr val="F08843"/>
          </a:solidFill>
          <a:ln w="38100">
            <a:solidFill>
              <a:srgbClr val="223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6" name="Elipse 65"/>
          <p:cNvSpPr/>
          <p:nvPr/>
        </p:nvSpPr>
        <p:spPr>
          <a:xfrm>
            <a:off x="1560692" y="4498712"/>
            <a:ext cx="143794" cy="143794"/>
          </a:xfrm>
          <a:prstGeom prst="ellipse">
            <a:avLst/>
          </a:prstGeom>
          <a:solidFill>
            <a:srgbClr val="F08843"/>
          </a:solidFill>
          <a:ln w="38100">
            <a:solidFill>
              <a:srgbClr val="223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7" name="Elipse 66"/>
          <p:cNvSpPr/>
          <p:nvPr/>
        </p:nvSpPr>
        <p:spPr>
          <a:xfrm>
            <a:off x="1550664" y="4717717"/>
            <a:ext cx="143794" cy="143794"/>
          </a:xfrm>
          <a:prstGeom prst="ellipse">
            <a:avLst/>
          </a:prstGeom>
          <a:solidFill>
            <a:srgbClr val="F08843"/>
          </a:solidFill>
          <a:ln w="38100">
            <a:solidFill>
              <a:srgbClr val="223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1" name="Imagen 70"/>
          <p:cNvPicPr>
            <a:picLocks noChangeAspect="1"/>
          </p:cNvPicPr>
          <p:nvPr/>
        </p:nvPicPr>
        <p:blipFill>
          <a:blip r:embed="rId8">
            <a:clrChange>
              <a:clrFrom>
                <a:srgbClr val="969696"/>
              </a:clrFrom>
              <a:clrTo>
                <a:srgbClr val="96969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022" y="2852993"/>
            <a:ext cx="890587" cy="871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2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104698">
            <a:off x="428241" y="2095599"/>
            <a:ext cx="3141266" cy="472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lamada ovalada 4"/>
          <p:cNvSpPr/>
          <p:nvPr/>
        </p:nvSpPr>
        <p:spPr>
          <a:xfrm>
            <a:off x="2848274" y="1414750"/>
            <a:ext cx="3549192" cy="1812027"/>
          </a:xfrm>
          <a:prstGeom prst="wedgeEllipseCallout">
            <a:avLst>
              <a:gd name="adj1" fmla="val -59912"/>
              <a:gd name="adj2" fmla="val 10540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¿Podríamos crear un </a:t>
            </a:r>
            <a:r>
              <a:rPr lang="es-ES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Sway</a:t>
            </a:r>
            <a:r>
              <a:rPr lang="es-E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con todo lo que hemos descubierto?</a:t>
            </a:r>
            <a:endParaRPr lang="es-ES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978720">
            <a:off x="9188960" y="2655475"/>
            <a:ext cx="2707418" cy="37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lamada ovalada 6"/>
          <p:cNvSpPr/>
          <p:nvPr/>
        </p:nvSpPr>
        <p:spPr>
          <a:xfrm>
            <a:off x="6665278" y="1355088"/>
            <a:ext cx="3077308" cy="2452414"/>
          </a:xfrm>
          <a:prstGeom prst="wedgeEllipseCallout">
            <a:avLst>
              <a:gd name="adj1" fmla="val 50371"/>
              <a:gd name="adj2" fmla="val 690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¿O.K.?</a:t>
            </a:r>
            <a:endParaRPr lang="es-ES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258618"/>
            <a:ext cx="1449860" cy="700216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434887" flipH="1">
            <a:off x="1202268" y="2112947"/>
            <a:ext cx="2719478" cy="428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Llamada ovalada 37"/>
          <p:cNvSpPr/>
          <p:nvPr/>
        </p:nvSpPr>
        <p:spPr>
          <a:xfrm flipH="1">
            <a:off x="5414277" y="1354615"/>
            <a:ext cx="4778299" cy="2097186"/>
          </a:xfrm>
          <a:prstGeom prst="wedgeEllipseCallout">
            <a:avLst>
              <a:gd name="adj1" fmla="val 72797"/>
              <a:gd name="adj2" fmla="val 60844"/>
            </a:avLst>
          </a:prstGeom>
          <a:solidFill>
            <a:srgbClr val="D8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/>
                </a:solidFill>
                <a:latin typeface="Century Gothic" panose="020B0502020202020204" pitchFamily="34" charset="0"/>
              </a:rPr>
              <a:t>Somos dos personajes creados </a:t>
            </a:r>
            <a:r>
              <a:rPr lang="es-ES" sz="1400" b="1">
                <a:solidFill>
                  <a:schemeClr val="tx1"/>
                </a:solidFill>
                <a:latin typeface="Century Gothic" panose="020B0502020202020204" pitchFamily="34" charset="0"/>
              </a:rPr>
              <a:t>Simón “</a:t>
            </a:r>
            <a:r>
              <a:rPr lang="es-ES" sz="1400" b="1" err="1">
                <a:solidFill>
                  <a:schemeClr val="tx1"/>
                </a:solidFill>
                <a:latin typeface="Century Gothic" panose="020B0502020202020204" pitchFamily="34" charset="0"/>
              </a:rPr>
              <a:t>Gee</a:t>
            </a:r>
            <a:r>
              <a:rPr lang="es-ES" sz="1400" b="1">
                <a:solidFill>
                  <a:schemeClr val="tx1"/>
                </a:solidFill>
                <a:latin typeface="Century Gothic" panose="020B0502020202020204" pitchFamily="34" charset="0"/>
              </a:rPr>
              <a:t>” </a:t>
            </a:r>
            <a:r>
              <a:rPr lang="es-ES" sz="1400" b="1" err="1">
                <a:solidFill>
                  <a:schemeClr val="tx1"/>
                </a:solidFill>
                <a:latin typeface="Century Gothic" panose="020B0502020202020204" pitchFamily="34" charset="0"/>
              </a:rPr>
              <a:t>Giraudot</a:t>
            </a:r>
            <a:r>
              <a:rPr lang="es-ES" sz="1400">
                <a:solidFill>
                  <a:schemeClr val="tx1"/>
                </a:solidFill>
                <a:latin typeface="Century Gothic" panose="020B0502020202020204" pitchFamily="34" charset="0"/>
              </a:rPr>
              <a:t> distribuidos  bajo licencia</a:t>
            </a:r>
          </a:p>
          <a:p>
            <a:pPr algn="ctr"/>
            <a:r>
              <a:rPr lang="es-ES" sz="1400" b="1" err="1">
                <a:solidFill>
                  <a:schemeClr val="tx1"/>
                </a:solidFill>
                <a:latin typeface="Century Gothic" panose="020B0502020202020204" pitchFamily="34" charset="0"/>
              </a:rPr>
              <a:t>Creative</a:t>
            </a:r>
            <a:r>
              <a:rPr lang="es-ES" sz="1400" b="1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1400" b="1" err="1">
                <a:solidFill>
                  <a:schemeClr val="tx1"/>
                </a:solidFill>
                <a:latin typeface="Century Gothic" panose="020B0502020202020204" pitchFamily="34" charset="0"/>
              </a:rPr>
              <a:t>Commons</a:t>
            </a:r>
            <a:r>
              <a:rPr lang="es-ES" sz="1400" b="1">
                <a:solidFill>
                  <a:schemeClr val="tx1"/>
                </a:solidFill>
                <a:latin typeface="Century Gothic" panose="020B0502020202020204" pitchFamily="34" charset="0"/>
              </a:rPr>
              <a:t> BY-SA</a:t>
            </a:r>
          </a:p>
        </p:txBody>
      </p:sp>
      <p:sp>
        <p:nvSpPr>
          <p:cNvPr id="39" name="Llamada ovalada 38"/>
          <p:cNvSpPr/>
          <p:nvPr/>
        </p:nvSpPr>
        <p:spPr>
          <a:xfrm flipH="1">
            <a:off x="5579060" y="3046983"/>
            <a:ext cx="4495505" cy="1607079"/>
          </a:xfrm>
          <a:prstGeom prst="wedgeEllipseCallout">
            <a:avLst>
              <a:gd name="adj1" fmla="val 77949"/>
              <a:gd name="adj2" fmla="val -1000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/>
                </a:solidFill>
                <a:latin typeface="Century Gothic" panose="020B0502020202020204" pitchFamily="34" charset="0"/>
              </a:rPr>
              <a:t>Os vamos a acompañar en esta presentación del GT del Plan de Apoyo TICA sobre…..</a:t>
            </a:r>
          </a:p>
        </p:txBody>
      </p:sp>
      <p:sp>
        <p:nvSpPr>
          <p:cNvPr id="40" name="Llamada ovalada 39"/>
          <p:cNvSpPr/>
          <p:nvPr/>
        </p:nvSpPr>
        <p:spPr>
          <a:xfrm flipH="1">
            <a:off x="5461049" y="4463633"/>
            <a:ext cx="4425656" cy="1607079"/>
          </a:xfrm>
          <a:prstGeom prst="wedgeEllipseCallout">
            <a:avLst>
              <a:gd name="adj1" fmla="val 76152"/>
              <a:gd name="adj2" fmla="val -8769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¿Podemos navegar sin naufragar?</a:t>
            </a:r>
            <a:endParaRPr lang="es-ES" sz="2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6676" y="2043184"/>
            <a:ext cx="2332308" cy="402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47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493813" y="1349271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ángulo 11"/>
          <p:cNvSpPr/>
          <p:nvPr/>
        </p:nvSpPr>
        <p:spPr>
          <a:xfrm>
            <a:off x="0" y="258618"/>
            <a:ext cx="1449860" cy="700216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11 CuadroTexto"/>
          <p:cNvSpPr txBox="1"/>
          <p:nvPr/>
        </p:nvSpPr>
        <p:spPr>
          <a:xfrm>
            <a:off x="4364501" y="383327"/>
            <a:ext cx="4702405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¿Haces clic en cualquier enlace?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187035">
            <a:off x="861352" y="1778696"/>
            <a:ext cx="2942223" cy="175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" name="CuadroTexto 160"/>
          <p:cNvSpPr txBox="1"/>
          <p:nvPr/>
        </p:nvSpPr>
        <p:spPr>
          <a:xfrm>
            <a:off x="1509950" y="2125959"/>
            <a:ext cx="285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¿Qué haces para decidir?</a:t>
            </a:r>
            <a:endParaRPr lang="es-ES_tradnl" dirty="0">
              <a:latin typeface="Century Gothic" panose="020B0502020202020204" pitchFamily="34" charset="0"/>
            </a:endParaRPr>
          </a:p>
        </p:txBody>
      </p:sp>
      <p:sp>
        <p:nvSpPr>
          <p:cNvPr id="159" name="CuadroTexto 158"/>
          <p:cNvSpPr txBox="1"/>
          <p:nvPr/>
        </p:nvSpPr>
        <p:spPr>
          <a:xfrm>
            <a:off x="1506834" y="2666667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Dibuja tu recorrido</a:t>
            </a:r>
            <a:endParaRPr lang="es-ES_tradnl" dirty="0">
              <a:latin typeface="Century Gothic" panose="020B0502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882902" y="1521613"/>
            <a:ext cx="11174941" cy="5262359"/>
            <a:chOff x="882902" y="1521613"/>
            <a:chExt cx="11174941" cy="5262359"/>
          </a:xfrm>
        </p:grpSpPr>
        <p:grpSp>
          <p:nvGrpSpPr>
            <p:cNvPr id="99" name="Grupo 98"/>
            <p:cNvGrpSpPr/>
            <p:nvPr/>
          </p:nvGrpSpPr>
          <p:grpSpPr>
            <a:xfrm>
              <a:off x="4553380" y="1521613"/>
              <a:ext cx="1939372" cy="429191"/>
              <a:chOff x="2338241" y="2553119"/>
              <a:chExt cx="1939372" cy="44524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00" name="Rectángulo redondeado 99"/>
              <p:cNvSpPr/>
              <p:nvPr/>
            </p:nvSpPr>
            <p:spPr>
              <a:xfrm>
                <a:off x="2338241" y="2553119"/>
                <a:ext cx="1939372" cy="445244"/>
              </a:xfrm>
              <a:prstGeom prst="roundRect">
                <a:avLst>
                  <a:gd name="adj" fmla="val 50000"/>
                </a:avLst>
              </a:prstGeom>
              <a:solidFill>
                <a:srgbClr val="FFE699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01" name="CuadroTexto 100"/>
              <p:cNvSpPr txBox="1"/>
              <p:nvPr/>
            </p:nvSpPr>
            <p:spPr>
              <a:xfrm>
                <a:off x="2609541" y="2578921"/>
                <a:ext cx="1442049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s-ES_tradnl" b="1" dirty="0" smtClean="0"/>
                  <a:t>Pienso antes</a:t>
                </a:r>
                <a:endParaRPr lang="es-ES_tradnl" b="1" dirty="0"/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7099994" y="1533040"/>
              <a:ext cx="1939372" cy="449952"/>
              <a:chOff x="6720637" y="2432339"/>
              <a:chExt cx="1939372" cy="44524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03" name="Rectángulo redondeado 102"/>
              <p:cNvSpPr/>
              <p:nvPr/>
            </p:nvSpPr>
            <p:spPr>
              <a:xfrm>
                <a:off x="6720637" y="2432339"/>
                <a:ext cx="1939372" cy="445244"/>
              </a:xfrm>
              <a:prstGeom prst="roundRect">
                <a:avLst>
                  <a:gd name="adj" fmla="val 50000"/>
                </a:avLst>
              </a:prstGeom>
              <a:solidFill>
                <a:srgbClr val="FFE699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04" name="CuadroTexto 103"/>
              <p:cNvSpPr txBox="1"/>
              <p:nvPr/>
            </p:nvSpPr>
            <p:spPr>
              <a:xfrm>
                <a:off x="6945118" y="2478347"/>
                <a:ext cx="1471878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Pulso sin más</a:t>
                </a:r>
                <a:endParaRPr lang="es-ES_tradnl" b="1" dirty="0"/>
              </a:p>
            </p:txBody>
          </p:sp>
        </p:grpSp>
        <p:grpSp>
          <p:nvGrpSpPr>
            <p:cNvPr id="105" name="Grupo 104"/>
            <p:cNvGrpSpPr/>
            <p:nvPr/>
          </p:nvGrpSpPr>
          <p:grpSpPr>
            <a:xfrm>
              <a:off x="3857155" y="2296956"/>
              <a:ext cx="3087961" cy="383951"/>
              <a:chOff x="1616313" y="3089567"/>
              <a:chExt cx="3087961" cy="460258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06" name="Rectángulo redondeado 105"/>
              <p:cNvSpPr/>
              <p:nvPr/>
            </p:nvSpPr>
            <p:spPr>
              <a:xfrm>
                <a:off x="1674366" y="3104581"/>
                <a:ext cx="2956085" cy="445244"/>
              </a:xfrm>
              <a:prstGeom prst="roundRect">
                <a:avLst>
                  <a:gd name="adj" fmla="val 50000"/>
                </a:avLst>
              </a:prstGeom>
              <a:solidFill>
                <a:srgbClr val="FFE699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07" name="CuadroTexto 106"/>
              <p:cNvSpPr txBox="1"/>
              <p:nvPr/>
            </p:nvSpPr>
            <p:spPr>
              <a:xfrm>
                <a:off x="1616313" y="3089567"/>
                <a:ext cx="3087961" cy="4427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Me planteo lo que sé del tema</a:t>
                </a:r>
                <a:endParaRPr lang="es-ES_tradnl" b="1" dirty="0"/>
              </a:p>
            </p:txBody>
          </p:sp>
        </p:grpSp>
        <p:grpSp>
          <p:nvGrpSpPr>
            <p:cNvPr id="108" name="Grupo 107"/>
            <p:cNvGrpSpPr/>
            <p:nvPr/>
          </p:nvGrpSpPr>
          <p:grpSpPr>
            <a:xfrm>
              <a:off x="2744033" y="3702074"/>
              <a:ext cx="2657102" cy="402757"/>
              <a:chOff x="1921378" y="4239915"/>
              <a:chExt cx="2657102" cy="457350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09" name="Rectángulo redondeado 108"/>
              <p:cNvSpPr/>
              <p:nvPr/>
            </p:nvSpPr>
            <p:spPr>
              <a:xfrm>
                <a:off x="1921378" y="4239915"/>
                <a:ext cx="2657102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10" name="CuadroTexto 109"/>
              <p:cNvSpPr txBox="1"/>
              <p:nvPr/>
            </p:nvSpPr>
            <p:spPr>
              <a:xfrm>
                <a:off x="2312721" y="4277871"/>
                <a:ext cx="1813317" cy="4193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Me fijo en la URL</a:t>
                </a:r>
                <a:endParaRPr lang="es-ES_tradnl" b="1" dirty="0"/>
              </a:p>
            </p:txBody>
          </p:sp>
        </p:grpSp>
        <p:grpSp>
          <p:nvGrpSpPr>
            <p:cNvPr id="111" name="Grupo 110"/>
            <p:cNvGrpSpPr/>
            <p:nvPr/>
          </p:nvGrpSpPr>
          <p:grpSpPr>
            <a:xfrm>
              <a:off x="1405370" y="4375701"/>
              <a:ext cx="1248188" cy="409121"/>
              <a:chOff x="301730" y="4730652"/>
              <a:chExt cx="1248188" cy="449897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12" name="Rectángulo redondeado 111"/>
              <p:cNvSpPr/>
              <p:nvPr/>
            </p:nvSpPr>
            <p:spPr>
              <a:xfrm>
                <a:off x="301730" y="4735305"/>
                <a:ext cx="1248188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13" name="CuadroTexto 112"/>
              <p:cNvSpPr txBox="1"/>
              <p:nvPr/>
            </p:nvSpPr>
            <p:spPr>
              <a:xfrm>
                <a:off x="424728" y="4730652"/>
                <a:ext cx="979755" cy="4061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Es fiable</a:t>
                </a:r>
                <a:endParaRPr lang="es-ES_tradnl" b="1" dirty="0"/>
              </a:p>
            </p:txBody>
          </p:sp>
        </p:grpSp>
        <p:grpSp>
          <p:nvGrpSpPr>
            <p:cNvPr id="114" name="Grupo 113"/>
            <p:cNvGrpSpPr/>
            <p:nvPr/>
          </p:nvGrpSpPr>
          <p:grpSpPr>
            <a:xfrm>
              <a:off x="1254135" y="5109184"/>
              <a:ext cx="1477285" cy="373563"/>
              <a:chOff x="1549918" y="5252117"/>
              <a:chExt cx="1477285" cy="44524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15" name="Rectángulo redondeado 114"/>
              <p:cNvSpPr/>
              <p:nvPr/>
            </p:nvSpPr>
            <p:spPr>
              <a:xfrm>
                <a:off x="1549918" y="5252117"/>
                <a:ext cx="1477285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16" name="CuadroTexto 115"/>
              <p:cNvSpPr txBox="1"/>
              <p:nvPr/>
            </p:nvSpPr>
            <p:spPr>
              <a:xfrm>
                <a:off x="1886161" y="5252117"/>
                <a:ext cx="878767" cy="44020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Accedo</a:t>
                </a:r>
                <a:endParaRPr lang="es-ES_tradnl" b="1" dirty="0"/>
              </a:p>
            </p:txBody>
          </p:sp>
        </p:grpSp>
        <p:grpSp>
          <p:nvGrpSpPr>
            <p:cNvPr id="117" name="Grupo 116"/>
            <p:cNvGrpSpPr/>
            <p:nvPr/>
          </p:nvGrpSpPr>
          <p:grpSpPr>
            <a:xfrm>
              <a:off x="7290847" y="2269052"/>
              <a:ext cx="2956085" cy="409507"/>
              <a:chOff x="6377249" y="2854546"/>
              <a:chExt cx="2956085" cy="44524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18" name="Rectángulo redondeado 117"/>
              <p:cNvSpPr/>
              <p:nvPr/>
            </p:nvSpPr>
            <p:spPr>
              <a:xfrm>
                <a:off x="6377249" y="2854546"/>
                <a:ext cx="2956085" cy="445244"/>
              </a:xfrm>
              <a:prstGeom prst="roundRect">
                <a:avLst>
                  <a:gd name="adj" fmla="val 50000"/>
                </a:avLst>
              </a:prstGeom>
              <a:solidFill>
                <a:srgbClr val="FFE699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19" name="CuadroTexto 118"/>
              <p:cNvSpPr txBox="1"/>
              <p:nvPr/>
            </p:nvSpPr>
            <p:spPr>
              <a:xfrm>
                <a:off x="6606235" y="2885177"/>
                <a:ext cx="2460738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Hago una visión general</a:t>
                </a:r>
                <a:endParaRPr lang="es-ES_tradnl" b="1" dirty="0"/>
              </a:p>
            </p:txBody>
          </p:sp>
        </p:grpSp>
        <p:grpSp>
          <p:nvGrpSpPr>
            <p:cNvPr id="120" name="Grupo 119"/>
            <p:cNvGrpSpPr/>
            <p:nvPr/>
          </p:nvGrpSpPr>
          <p:grpSpPr>
            <a:xfrm>
              <a:off x="3934515" y="5789067"/>
              <a:ext cx="3296891" cy="369332"/>
              <a:chOff x="2834603" y="5751100"/>
              <a:chExt cx="3296891" cy="47340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21" name="Rectángulo redondeado 120"/>
              <p:cNvSpPr/>
              <p:nvPr/>
            </p:nvSpPr>
            <p:spPr>
              <a:xfrm>
                <a:off x="2834603" y="5770036"/>
                <a:ext cx="3279386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22" name="CuadroTexto 121"/>
              <p:cNvSpPr txBox="1"/>
              <p:nvPr/>
            </p:nvSpPr>
            <p:spPr>
              <a:xfrm>
                <a:off x="2924077" y="5751100"/>
                <a:ext cx="3207417" cy="4734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Veo la información paso a paso </a:t>
                </a:r>
                <a:endParaRPr lang="es-ES_tradnl" b="1" dirty="0"/>
              </a:p>
            </p:txBody>
          </p:sp>
        </p:grpSp>
        <p:grpSp>
          <p:nvGrpSpPr>
            <p:cNvPr id="123" name="Grupo 122"/>
            <p:cNvGrpSpPr/>
            <p:nvPr/>
          </p:nvGrpSpPr>
          <p:grpSpPr>
            <a:xfrm>
              <a:off x="7272159" y="2961361"/>
              <a:ext cx="2956085" cy="373496"/>
              <a:chOff x="6353015" y="3458048"/>
              <a:chExt cx="2956085" cy="44524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24" name="Rectángulo redondeado 123"/>
              <p:cNvSpPr/>
              <p:nvPr/>
            </p:nvSpPr>
            <p:spPr>
              <a:xfrm>
                <a:off x="6353015" y="3458048"/>
                <a:ext cx="2956085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25" name="CuadroTexto 124"/>
              <p:cNvSpPr txBox="1"/>
              <p:nvPr/>
            </p:nvSpPr>
            <p:spPr>
              <a:xfrm>
                <a:off x="6606235" y="3477619"/>
                <a:ext cx="2436308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Creo que es interesante</a:t>
                </a:r>
                <a:endParaRPr lang="es-ES_tradnl" b="1" dirty="0"/>
              </a:p>
            </p:txBody>
          </p:sp>
        </p:grpSp>
        <p:grpSp>
          <p:nvGrpSpPr>
            <p:cNvPr id="126" name="Grupo 125"/>
            <p:cNvGrpSpPr/>
            <p:nvPr/>
          </p:nvGrpSpPr>
          <p:grpSpPr>
            <a:xfrm>
              <a:off x="5634057" y="3723312"/>
              <a:ext cx="2653894" cy="366301"/>
              <a:chOff x="6484134" y="3979135"/>
              <a:chExt cx="2653894" cy="47048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27" name="Rectángulo redondeado 126"/>
              <p:cNvSpPr/>
              <p:nvPr/>
            </p:nvSpPr>
            <p:spPr>
              <a:xfrm>
                <a:off x="6484134" y="3979135"/>
                <a:ext cx="2653894" cy="47048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28" name="CuadroTexto 127"/>
              <p:cNvSpPr txBox="1"/>
              <p:nvPr/>
            </p:nvSpPr>
            <p:spPr>
              <a:xfrm>
                <a:off x="6687372" y="3979135"/>
                <a:ext cx="2314416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Analizo la información</a:t>
                </a:r>
                <a:endParaRPr lang="es-ES_tradnl" b="1" dirty="0"/>
              </a:p>
            </p:txBody>
          </p:sp>
        </p:grpSp>
        <p:grpSp>
          <p:nvGrpSpPr>
            <p:cNvPr id="129" name="Grupo 128"/>
            <p:cNvGrpSpPr/>
            <p:nvPr/>
          </p:nvGrpSpPr>
          <p:grpSpPr>
            <a:xfrm>
              <a:off x="3033555" y="4335996"/>
              <a:ext cx="1477285" cy="429778"/>
              <a:chOff x="1675123" y="4744346"/>
              <a:chExt cx="1477285" cy="44524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30" name="Rectángulo redondeado 129"/>
              <p:cNvSpPr/>
              <p:nvPr/>
            </p:nvSpPr>
            <p:spPr>
              <a:xfrm>
                <a:off x="1675123" y="4744346"/>
                <a:ext cx="1477285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31" name="CuadroTexto 130"/>
              <p:cNvSpPr txBox="1"/>
              <p:nvPr/>
            </p:nvSpPr>
            <p:spPr>
              <a:xfrm>
                <a:off x="1730350" y="4770863"/>
                <a:ext cx="1412374" cy="38262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La reconozco</a:t>
                </a:r>
                <a:endParaRPr lang="es-ES_tradnl" b="1" dirty="0"/>
              </a:p>
            </p:txBody>
          </p:sp>
        </p:grpSp>
        <p:grpSp>
          <p:nvGrpSpPr>
            <p:cNvPr id="132" name="Grupo 131"/>
            <p:cNvGrpSpPr/>
            <p:nvPr/>
          </p:nvGrpSpPr>
          <p:grpSpPr>
            <a:xfrm>
              <a:off x="882902" y="5748828"/>
              <a:ext cx="2650142" cy="424359"/>
              <a:chOff x="68803" y="5726317"/>
              <a:chExt cx="2650142" cy="44524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33" name="Rectángulo redondeado 132"/>
              <p:cNvSpPr/>
              <p:nvPr/>
            </p:nvSpPr>
            <p:spPr>
              <a:xfrm>
                <a:off x="68803" y="5726317"/>
                <a:ext cx="2650142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34" name="CuadroTexto 133"/>
              <p:cNvSpPr txBox="1"/>
              <p:nvPr/>
            </p:nvSpPr>
            <p:spPr>
              <a:xfrm>
                <a:off x="124004" y="5747186"/>
                <a:ext cx="2594941" cy="38750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Salto de enlace en enlace</a:t>
                </a:r>
                <a:endParaRPr lang="es-ES_tradnl" b="1" dirty="0"/>
              </a:p>
            </p:txBody>
          </p:sp>
        </p:grpSp>
        <p:grpSp>
          <p:nvGrpSpPr>
            <p:cNvPr id="135" name="Grupo 134"/>
            <p:cNvGrpSpPr/>
            <p:nvPr/>
          </p:nvGrpSpPr>
          <p:grpSpPr>
            <a:xfrm>
              <a:off x="6719658" y="4369321"/>
              <a:ext cx="3071161" cy="404552"/>
              <a:chOff x="5055939" y="4673922"/>
              <a:chExt cx="3071161" cy="44524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36" name="Rectángulo redondeado 135"/>
              <p:cNvSpPr/>
              <p:nvPr/>
            </p:nvSpPr>
            <p:spPr>
              <a:xfrm>
                <a:off x="5055939" y="4673922"/>
                <a:ext cx="3029483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37" name="CuadroTexto 136"/>
              <p:cNvSpPr txBox="1"/>
              <p:nvPr/>
            </p:nvSpPr>
            <p:spPr>
              <a:xfrm>
                <a:off x="5127048" y="4711878"/>
                <a:ext cx="3000052" cy="40648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La información es interesante</a:t>
                </a:r>
                <a:endParaRPr lang="es-ES_tradnl" b="1" dirty="0"/>
              </a:p>
            </p:txBody>
          </p:sp>
        </p:grpSp>
        <p:grpSp>
          <p:nvGrpSpPr>
            <p:cNvPr id="138" name="Grupo 137"/>
            <p:cNvGrpSpPr/>
            <p:nvPr/>
          </p:nvGrpSpPr>
          <p:grpSpPr>
            <a:xfrm>
              <a:off x="10125877" y="4369321"/>
              <a:ext cx="1931966" cy="396453"/>
              <a:chOff x="8598183" y="4607002"/>
              <a:chExt cx="1931966" cy="462115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39" name="Rectángulo redondeado 138"/>
              <p:cNvSpPr/>
              <p:nvPr/>
            </p:nvSpPr>
            <p:spPr>
              <a:xfrm>
                <a:off x="8598183" y="4623873"/>
                <a:ext cx="1931966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40" name="CuadroTexto 139"/>
              <p:cNvSpPr txBox="1"/>
              <p:nvPr/>
            </p:nvSpPr>
            <p:spPr>
              <a:xfrm>
                <a:off x="8653297" y="4607002"/>
                <a:ext cx="1856983" cy="4305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No es interesante</a:t>
                </a:r>
                <a:endParaRPr lang="es-ES_tradnl" b="1" dirty="0"/>
              </a:p>
            </p:txBody>
          </p:sp>
        </p:grpSp>
        <p:grpSp>
          <p:nvGrpSpPr>
            <p:cNvPr id="141" name="Grupo 140"/>
            <p:cNvGrpSpPr/>
            <p:nvPr/>
          </p:nvGrpSpPr>
          <p:grpSpPr>
            <a:xfrm>
              <a:off x="7803773" y="6368071"/>
              <a:ext cx="2526266" cy="381903"/>
              <a:chOff x="6337903" y="5824008"/>
              <a:chExt cx="2526266" cy="499090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42" name="Rectángulo redondeado 141"/>
              <p:cNvSpPr/>
              <p:nvPr/>
            </p:nvSpPr>
            <p:spPr>
              <a:xfrm>
                <a:off x="6337903" y="5877854"/>
                <a:ext cx="2526266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43" name="CuadroTexto 142"/>
              <p:cNvSpPr txBox="1"/>
              <p:nvPr/>
            </p:nvSpPr>
            <p:spPr>
              <a:xfrm>
                <a:off x="6580786" y="5824008"/>
                <a:ext cx="2087174" cy="48266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Abandono y me voy</a:t>
                </a:r>
                <a:endParaRPr lang="es-ES_tradnl" b="1" dirty="0"/>
              </a:p>
            </p:txBody>
          </p:sp>
        </p:grpSp>
        <p:grpSp>
          <p:nvGrpSpPr>
            <p:cNvPr id="144" name="Grupo 143"/>
            <p:cNvGrpSpPr/>
            <p:nvPr/>
          </p:nvGrpSpPr>
          <p:grpSpPr>
            <a:xfrm>
              <a:off x="4959307" y="4355580"/>
              <a:ext cx="1477285" cy="516697"/>
              <a:chOff x="3374673" y="4770928"/>
              <a:chExt cx="1477285" cy="545411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45" name="Rectángulo redondeado 144"/>
              <p:cNvSpPr/>
              <p:nvPr/>
            </p:nvSpPr>
            <p:spPr>
              <a:xfrm>
                <a:off x="3374673" y="4770928"/>
                <a:ext cx="1477285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46" name="CuadroTexto 145"/>
              <p:cNvSpPr txBox="1"/>
              <p:nvPr/>
            </p:nvSpPr>
            <p:spPr>
              <a:xfrm>
                <a:off x="3518749" y="4803262"/>
                <a:ext cx="1311578" cy="5130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No es fiable</a:t>
                </a:r>
                <a:endParaRPr lang="es-ES_tradnl" b="1" dirty="0"/>
              </a:p>
            </p:txBody>
          </p:sp>
        </p:grpSp>
        <p:grpSp>
          <p:nvGrpSpPr>
            <p:cNvPr id="147" name="Grupo 146"/>
            <p:cNvGrpSpPr/>
            <p:nvPr/>
          </p:nvGrpSpPr>
          <p:grpSpPr>
            <a:xfrm>
              <a:off x="4099714" y="6397786"/>
              <a:ext cx="3279386" cy="386186"/>
              <a:chOff x="1710790" y="6350482"/>
              <a:chExt cx="3279386" cy="484765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48" name="Rectángulo redondeado 147"/>
              <p:cNvSpPr/>
              <p:nvPr/>
            </p:nvSpPr>
            <p:spPr>
              <a:xfrm>
                <a:off x="1710790" y="6350482"/>
                <a:ext cx="3279386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49" name="CuadroTexto 148"/>
              <p:cNvSpPr txBox="1"/>
              <p:nvPr/>
            </p:nvSpPr>
            <p:spPr>
              <a:xfrm>
                <a:off x="2065212" y="6371639"/>
                <a:ext cx="2644570" cy="4636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Aprovecho la información</a:t>
                </a:r>
                <a:endParaRPr lang="es-ES_tradnl" b="1" dirty="0"/>
              </a:p>
            </p:txBody>
          </p:sp>
        </p:grpSp>
        <p:grpSp>
          <p:nvGrpSpPr>
            <p:cNvPr id="150" name="Grupo 149"/>
            <p:cNvGrpSpPr/>
            <p:nvPr/>
          </p:nvGrpSpPr>
          <p:grpSpPr>
            <a:xfrm>
              <a:off x="3416583" y="2974296"/>
              <a:ext cx="3761792" cy="376529"/>
              <a:chOff x="1264895" y="3747962"/>
              <a:chExt cx="3761792" cy="376529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51" name="Rectángulo redondeado 150"/>
              <p:cNvSpPr/>
              <p:nvPr/>
            </p:nvSpPr>
            <p:spPr>
              <a:xfrm>
                <a:off x="1264895" y="3747962"/>
                <a:ext cx="3761792" cy="370827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52" name="CuadroTexto 151"/>
              <p:cNvSpPr txBox="1"/>
              <p:nvPr/>
            </p:nvSpPr>
            <p:spPr>
              <a:xfrm>
                <a:off x="1524097" y="3755159"/>
                <a:ext cx="3328027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Me pregunto lo que quiero saber</a:t>
                </a:r>
                <a:endParaRPr lang="es-ES_tradnl" b="1" dirty="0"/>
              </a:p>
            </p:txBody>
          </p:sp>
        </p:grpSp>
        <p:grpSp>
          <p:nvGrpSpPr>
            <p:cNvPr id="153" name="Grupo 152"/>
            <p:cNvGrpSpPr/>
            <p:nvPr/>
          </p:nvGrpSpPr>
          <p:grpSpPr>
            <a:xfrm>
              <a:off x="3115425" y="5097965"/>
              <a:ext cx="2467536" cy="383065"/>
              <a:chOff x="5698375" y="5232741"/>
              <a:chExt cx="2467536" cy="45025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54" name="Rectángulo redondeado 153"/>
              <p:cNvSpPr/>
              <p:nvPr/>
            </p:nvSpPr>
            <p:spPr>
              <a:xfrm>
                <a:off x="5698375" y="5232741"/>
                <a:ext cx="2467536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55" name="CuadroTexto 154"/>
              <p:cNvSpPr txBox="1"/>
              <p:nvPr/>
            </p:nvSpPr>
            <p:spPr>
              <a:xfrm>
                <a:off x="5841794" y="5248883"/>
                <a:ext cx="2243628" cy="43411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Consulto a cualquiera</a:t>
                </a:r>
                <a:endParaRPr lang="es-ES_tradnl" b="1" dirty="0"/>
              </a:p>
            </p:txBody>
          </p:sp>
        </p:grpSp>
        <p:grpSp>
          <p:nvGrpSpPr>
            <p:cNvPr id="156" name="Grupo 155"/>
            <p:cNvGrpSpPr/>
            <p:nvPr/>
          </p:nvGrpSpPr>
          <p:grpSpPr>
            <a:xfrm>
              <a:off x="5864938" y="5038038"/>
              <a:ext cx="2467536" cy="528350"/>
              <a:chOff x="8330398" y="5255310"/>
              <a:chExt cx="2467536" cy="528350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57" name="Rectángulo redondeado 156"/>
              <p:cNvSpPr/>
              <p:nvPr/>
            </p:nvSpPr>
            <p:spPr>
              <a:xfrm>
                <a:off x="8330398" y="5266748"/>
                <a:ext cx="2467536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58" name="CuadroTexto 157"/>
              <p:cNvSpPr txBox="1"/>
              <p:nvPr/>
            </p:nvSpPr>
            <p:spPr>
              <a:xfrm>
                <a:off x="8432426" y="5255310"/>
                <a:ext cx="2287166" cy="5283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s-ES_tradnl" b="1" dirty="0" smtClean="0"/>
                  <a:t>Consulto a alguien de </a:t>
                </a:r>
              </a:p>
              <a:p>
                <a:pPr algn="ctr">
                  <a:lnSpc>
                    <a:spcPts val="1700"/>
                  </a:lnSpc>
                </a:pPr>
                <a:r>
                  <a:rPr lang="es-ES_tradnl" b="1" dirty="0" smtClean="0"/>
                  <a:t>confianza</a:t>
                </a:r>
                <a:endParaRPr lang="es-ES_tradnl" b="1" dirty="0"/>
              </a:p>
            </p:txBody>
          </p:sp>
        </p:grpSp>
        <p:grpSp>
          <p:nvGrpSpPr>
            <p:cNvPr id="162" name="Grupo 161"/>
            <p:cNvGrpSpPr/>
            <p:nvPr/>
          </p:nvGrpSpPr>
          <p:grpSpPr>
            <a:xfrm>
              <a:off x="7803773" y="5751181"/>
              <a:ext cx="2526266" cy="369332"/>
              <a:chOff x="6337903" y="5845360"/>
              <a:chExt cx="2526266" cy="482662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63" name="Rectángulo redondeado 162"/>
              <p:cNvSpPr/>
              <p:nvPr/>
            </p:nvSpPr>
            <p:spPr>
              <a:xfrm>
                <a:off x="6337903" y="5877854"/>
                <a:ext cx="2526266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64" name="CuadroTexto 163"/>
              <p:cNvSpPr txBox="1"/>
              <p:nvPr/>
            </p:nvSpPr>
            <p:spPr>
              <a:xfrm>
                <a:off x="6566082" y="5845360"/>
                <a:ext cx="2165401" cy="48266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 smtClean="0"/>
                  <a:t>Abro otro navegador</a:t>
                </a:r>
                <a:endParaRPr lang="es-ES_tradnl" b="1" dirty="0"/>
              </a:p>
            </p:txBody>
          </p:sp>
        </p:grpSp>
        <p:grpSp>
          <p:nvGrpSpPr>
            <p:cNvPr id="165" name="Grupo 164"/>
            <p:cNvGrpSpPr/>
            <p:nvPr/>
          </p:nvGrpSpPr>
          <p:grpSpPr>
            <a:xfrm>
              <a:off x="8422659" y="5034832"/>
              <a:ext cx="2467536" cy="534762"/>
              <a:chOff x="8330398" y="5246213"/>
              <a:chExt cx="2467536" cy="534762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166" name="Rectángulo redondeado 165"/>
              <p:cNvSpPr/>
              <p:nvPr/>
            </p:nvSpPr>
            <p:spPr>
              <a:xfrm>
                <a:off x="8330398" y="5266748"/>
                <a:ext cx="2467536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67" name="CuadroTexto 166"/>
              <p:cNvSpPr txBox="1"/>
              <p:nvPr/>
            </p:nvSpPr>
            <p:spPr>
              <a:xfrm>
                <a:off x="8403425" y="5246213"/>
                <a:ext cx="2291589" cy="53476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s-ES_tradnl" b="1" dirty="0" smtClean="0"/>
                  <a:t>Se lo paso un experto </a:t>
                </a:r>
              </a:p>
              <a:p>
                <a:pPr algn="ctr">
                  <a:lnSpc>
                    <a:spcPts val="1700"/>
                  </a:lnSpc>
                </a:pPr>
                <a:r>
                  <a:rPr lang="es-ES_tradnl" b="1" dirty="0" smtClean="0"/>
                  <a:t>para que lo analice</a:t>
                </a:r>
                <a:endParaRPr lang="es-ES_tradnl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195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4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258618"/>
            <a:ext cx="1449860" cy="700216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11 CuadroTexto"/>
          <p:cNvSpPr txBox="1"/>
          <p:nvPr/>
        </p:nvSpPr>
        <p:spPr>
          <a:xfrm>
            <a:off x="4293250" y="51689"/>
            <a:ext cx="552840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¿Publicas cualquier cosa?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12461" y="1709696"/>
            <a:ext cx="12041021" cy="4837223"/>
            <a:chOff x="112461" y="1709696"/>
            <a:chExt cx="12041021" cy="4837223"/>
          </a:xfrm>
        </p:grpSpPr>
        <p:sp>
          <p:nvSpPr>
            <p:cNvPr id="33" name="Rectángulo redondeado 32"/>
            <p:cNvSpPr/>
            <p:nvPr/>
          </p:nvSpPr>
          <p:spPr>
            <a:xfrm>
              <a:off x="1086655" y="2708881"/>
              <a:ext cx="2620151" cy="44524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>
                <a:latin typeface="Century Gothic" panose="020B0502020202020204" pitchFamily="34" charset="0"/>
              </a:endParaRP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4614000" y="1709696"/>
              <a:ext cx="1939372" cy="445244"/>
              <a:chOff x="2500304" y="2144605"/>
              <a:chExt cx="1939372" cy="44524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22" name="Rectángulo redondeado 21"/>
              <p:cNvSpPr/>
              <p:nvPr/>
            </p:nvSpPr>
            <p:spPr>
              <a:xfrm>
                <a:off x="2500304" y="2144605"/>
                <a:ext cx="1939372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" name="CuadroTexto 4"/>
              <p:cNvSpPr txBox="1"/>
              <p:nvPr/>
            </p:nvSpPr>
            <p:spPr>
              <a:xfrm>
                <a:off x="2700869" y="2193409"/>
                <a:ext cx="1404552" cy="3077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sz="1400" b="1" dirty="0" smtClean="0">
                    <a:latin typeface="Century Gothic" panose="020B0502020202020204" pitchFamily="34" charset="0"/>
                  </a:rPr>
                  <a:t>¿Es sobre  mi?</a:t>
                </a:r>
                <a:endParaRPr lang="es-ES_tradnl" sz="1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7310521" y="1720544"/>
              <a:ext cx="2602267" cy="445244"/>
              <a:chOff x="7310521" y="1720544"/>
              <a:chExt cx="2602267" cy="44524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26" name="Rectángulo redondeado 25"/>
              <p:cNvSpPr/>
              <p:nvPr/>
            </p:nvSpPr>
            <p:spPr>
              <a:xfrm>
                <a:off x="7310521" y="1720544"/>
                <a:ext cx="2602267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CuadroTexto 27"/>
              <p:cNvSpPr txBox="1"/>
              <p:nvPr/>
            </p:nvSpPr>
            <p:spPr>
              <a:xfrm>
                <a:off x="7451088" y="1755415"/>
                <a:ext cx="2250937" cy="3077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s-ES_tradnl" sz="1400" b="1" dirty="0" smtClean="0">
                    <a:latin typeface="Century Gothic" panose="020B0502020202020204" pitchFamily="34" charset="0"/>
                  </a:rPr>
                  <a:t>¿Es sobre otra persona?</a:t>
                </a:r>
                <a:endParaRPr lang="es-ES_tradnl" sz="1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" name="Grupo 3"/>
            <p:cNvGrpSpPr/>
            <p:nvPr/>
          </p:nvGrpSpPr>
          <p:grpSpPr>
            <a:xfrm>
              <a:off x="6692640" y="2619387"/>
              <a:ext cx="2210706" cy="548822"/>
              <a:chOff x="4991953" y="3091059"/>
              <a:chExt cx="2210706" cy="594159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37" name="Rectángulo redondeado 36"/>
              <p:cNvSpPr/>
              <p:nvPr/>
            </p:nvSpPr>
            <p:spPr>
              <a:xfrm>
                <a:off x="4991953" y="3091059"/>
                <a:ext cx="2210706" cy="578908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5033177" y="3113222"/>
                <a:ext cx="2140404" cy="5719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s-ES_tradnl" sz="1400" b="1" dirty="0" smtClean="0">
                    <a:latin typeface="Century Gothic" panose="020B0502020202020204" pitchFamily="34" charset="0"/>
                  </a:rPr>
                  <a:t>No tiene ninguna importancia</a:t>
                </a:r>
                <a:endParaRPr lang="es-ES_tradnl" sz="1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>
              <a:off x="5508681" y="3608100"/>
              <a:ext cx="2331312" cy="542162"/>
              <a:chOff x="5537019" y="4050113"/>
              <a:chExt cx="2331312" cy="542162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2" name="Rectángulo redondeado 41"/>
              <p:cNvSpPr/>
              <p:nvPr/>
            </p:nvSpPr>
            <p:spPr>
              <a:xfrm>
                <a:off x="5537019" y="4050113"/>
                <a:ext cx="2331312" cy="542162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5702791" y="4063925"/>
                <a:ext cx="2050323" cy="5283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s-ES_tradnl" sz="1400" b="1" dirty="0" smtClean="0">
                    <a:latin typeface="Century Gothic" panose="020B0502020202020204" pitchFamily="34" charset="0"/>
                  </a:rPr>
                  <a:t>Puede ser accedido por cualquiera</a:t>
                </a:r>
                <a:endParaRPr lang="es-ES_tradnl" sz="1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2810571" y="3601050"/>
              <a:ext cx="2620151" cy="549212"/>
              <a:chOff x="2889590" y="4125691"/>
              <a:chExt cx="2620151" cy="549212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1" name="Rectángulo redondeado 40"/>
              <p:cNvSpPr/>
              <p:nvPr/>
            </p:nvSpPr>
            <p:spPr>
              <a:xfrm>
                <a:off x="2889590" y="4132741"/>
                <a:ext cx="2620151" cy="542162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CuadroTexto 30"/>
              <p:cNvSpPr txBox="1"/>
              <p:nvPr/>
            </p:nvSpPr>
            <p:spPr>
              <a:xfrm>
                <a:off x="3100727" y="4125691"/>
                <a:ext cx="2276769" cy="5283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s-ES_tradnl" sz="1400" b="1" dirty="0" smtClean="0">
                    <a:latin typeface="Century Gothic" panose="020B0502020202020204" pitchFamily="34" charset="0"/>
                  </a:rPr>
                  <a:t>El acceso es limitado a personas concretas</a:t>
                </a:r>
                <a:endParaRPr lang="es-ES_tradnl" sz="1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112461" y="3520607"/>
              <a:ext cx="2620151" cy="746358"/>
              <a:chOff x="213729" y="4055971"/>
              <a:chExt cx="2620151" cy="746358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39" name="Rectángulo redondeado 38"/>
              <p:cNvSpPr/>
              <p:nvPr/>
            </p:nvSpPr>
            <p:spPr>
              <a:xfrm>
                <a:off x="213729" y="4084107"/>
                <a:ext cx="2620151" cy="609555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700"/>
                  </a:lnSpc>
                </a:pPr>
                <a:endParaRPr lang="es-ES_tradnl" sz="14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CuadroTexto 31"/>
              <p:cNvSpPr txBox="1"/>
              <p:nvPr/>
            </p:nvSpPr>
            <p:spPr>
              <a:xfrm>
                <a:off x="286659" y="4055971"/>
                <a:ext cx="2463797" cy="74635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s-ES_tradnl" sz="1400" b="1" dirty="0" smtClean="0">
                    <a:latin typeface="Century Gothic" panose="020B0502020202020204" pitchFamily="34" charset="0"/>
                  </a:rPr>
                  <a:t>Acceso solamente personas de mucha confianza</a:t>
                </a:r>
                <a:endParaRPr lang="es-ES_tradnl" sz="1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5469059" y="6101675"/>
              <a:ext cx="1721824" cy="445244"/>
              <a:chOff x="2478566" y="6293450"/>
              <a:chExt cx="1721824" cy="44524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51" name="Rectángulo redondeado 50"/>
              <p:cNvSpPr/>
              <p:nvPr/>
            </p:nvSpPr>
            <p:spPr>
              <a:xfrm>
                <a:off x="2478566" y="6293450"/>
                <a:ext cx="1721824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>
                <a:off x="2724185" y="6331406"/>
                <a:ext cx="1141411" cy="3077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dirty="0" smtClean="0">
                    <a:latin typeface="Century Gothic" panose="020B0502020202020204" pitchFamily="34" charset="0"/>
                  </a:rPr>
                  <a:t>Lo Publico</a:t>
                </a:r>
                <a:endParaRPr lang="es-ES_tradnl" sz="14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53" name="Rectángulo redondeado 52"/>
            <p:cNvSpPr/>
            <p:nvPr/>
          </p:nvSpPr>
          <p:spPr>
            <a:xfrm>
              <a:off x="8002573" y="6047347"/>
              <a:ext cx="1599865" cy="44524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No lo publico</a:t>
              </a:r>
              <a:endPara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1219666" y="2746838"/>
              <a:ext cx="2959858" cy="30777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s-ES_tradnl" sz="1400" b="1" dirty="0" smtClean="0">
                  <a:latin typeface="Century Gothic" panose="020B0502020202020204" pitchFamily="34" charset="0"/>
                </a:rPr>
                <a:t>Es de interés para todos</a:t>
              </a:r>
              <a:endParaRPr lang="es-ES_tradnl" sz="1400" b="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3992436" y="2619389"/>
              <a:ext cx="2166347" cy="553219"/>
              <a:chOff x="2782422" y="3014896"/>
              <a:chExt cx="2166347" cy="677717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36" name="Rectángulo redondeado 35"/>
              <p:cNvSpPr/>
              <p:nvPr/>
            </p:nvSpPr>
            <p:spPr>
              <a:xfrm>
                <a:off x="2782422" y="3014896"/>
                <a:ext cx="2166347" cy="65507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" name="CuadroTexto 45"/>
              <p:cNvSpPr txBox="1"/>
              <p:nvPr/>
            </p:nvSpPr>
            <p:spPr>
              <a:xfrm>
                <a:off x="2859702" y="3045362"/>
                <a:ext cx="1914179" cy="6472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s-ES_tradnl" sz="1400" b="1" dirty="0" smtClean="0">
                    <a:latin typeface="Century Gothic" panose="020B0502020202020204" pitchFamily="34" charset="0"/>
                  </a:rPr>
                  <a:t>Puede dar lugar a malentendidos</a:t>
                </a:r>
                <a:endParaRPr lang="es-ES_tradnl" sz="1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9437203" y="2602342"/>
              <a:ext cx="2620151" cy="556002"/>
              <a:chOff x="7461954" y="3035834"/>
              <a:chExt cx="2620151" cy="556002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38" name="Rectángulo redondeado 37"/>
              <p:cNvSpPr/>
              <p:nvPr/>
            </p:nvSpPr>
            <p:spPr>
              <a:xfrm>
                <a:off x="7461954" y="3073352"/>
                <a:ext cx="2620151" cy="51848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CuadroTexto 46"/>
              <p:cNvSpPr txBox="1"/>
              <p:nvPr/>
            </p:nvSpPr>
            <p:spPr>
              <a:xfrm>
                <a:off x="7701827" y="3035834"/>
                <a:ext cx="2140404" cy="5283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s-ES_tradnl" sz="1400" b="1" dirty="0" smtClean="0">
                    <a:latin typeface="Century Gothic" panose="020B0502020202020204" pitchFamily="34" charset="0"/>
                  </a:rPr>
                  <a:t>He preguntado a las personas implicadas</a:t>
                </a:r>
                <a:endParaRPr lang="es-ES_tradnl" sz="1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7917952" y="3567246"/>
              <a:ext cx="2093138" cy="570803"/>
              <a:chOff x="8007466" y="4050112"/>
              <a:chExt cx="2093138" cy="57080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3" name="Rectángulo redondeado 42"/>
              <p:cNvSpPr/>
              <p:nvPr/>
            </p:nvSpPr>
            <p:spPr>
              <a:xfrm>
                <a:off x="8007466" y="4050112"/>
                <a:ext cx="2093138" cy="57080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CuadroTexto 56"/>
              <p:cNvSpPr txBox="1"/>
              <p:nvPr/>
            </p:nvSpPr>
            <p:spPr>
              <a:xfrm>
                <a:off x="8216074" y="4068694"/>
                <a:ext cx="1675921" cy="50270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ES_tradnl" sz="1400" b="1" dirty="0" smtClean="0">
                    <a:latin typeface="Century Gothic" panose="020B0502020202020204" pitchFamily="34" charset="0"/>
                  </a:rPr>
                  <a:t>Les parece bien que lo publique</a:t>
                </a:r>
                <a:endParaRPr lang="es-ES_tradnl" sz="1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6733864" y="5259604"/>
              <a:ext cx="2148037" cy="528350"/>
              <a:chOff x="6533956" y="5685075"/>
              <a:chExt cx="2148037" cy="528350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9" name="Rectángulo redondeado 48"/>
              <p:cNvSpPr/>
              <p:nvPr/>
            </p:nvSpPr>
            <p:spPr>
              <a:xfrm>
                <a:off x="6533956" y="5709501"/>
                <a:ext cx="2148037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" name="CuadroTexto 57"/>
              <p:cNvSpPr txBox="1"/>
              <p:nvPr/>
            </p:nvSpPr>
            <p:spPr>
              <a:xfrm>
                <a:off x="6755345" y="5685075"/>
                <a:ext cx="1675921" cy="5283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s-ES_tradnl" sz="1400" b="1" dirty="0" smtClean="0">
                    <a:latin typeface="Century Gothic" panose="020B0502020202020204" pitchFamily="34" charset="0"/>
                  </a:rPr>
                  <a:t>Conocen lo que voy a publicar</a:t>
                </a:r>
                <a:endParaRPr lang="es-ES_tradnl" sz="1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9337857" y="5290264"/>
              <a:ext cx="2620151" cy="472737"/>
              <a:chOff x="9408195" y="5419217"/>
              <a:chExt cx="2620151" cy="472737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8" name="Rectángulo redondeado 47"/>
              <p:cNvSpPr/>
              <p:nvPr/>
            </p:nvSpPr>
            <p:spPr>
              <a:xfrm>
                <a:off x="9408195" y="5419217"/>
                <a:ext cx="2620151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CuadroTexto 58"/>
              <p:cNvSpPr txBox="1"/>
              <p:nvPr/>
            </p:nvSpPr>
            <p:spPr>
              <a:xfrm>
                <a:off x="9603542" y="5440548"/>
                <a:ext cx="2229456" cy="4514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s-ES_tradnl" sz="1400" b="1" dirty="0" smtClean="0">
                    <a:latin typeface="Century Gothic" panose="020B0502020202020204" pitchFamily="34" charset="0"/>
                  </a:rPr>
                  <a:t>No conocen lo que voy a publicar</a:t>
                </a:r>
                <a:endParaRPr lang="es-ES_tradnl" sz="1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10089050" y="3492955"/>
              <a:ext cx="2064432" cy="658594"/>
              <a:chOff x="10190126" y="4007009"/>
              <a:chExt cx="2064432" cy="658594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4" name="Rectángulo redondeado 43"/>
              <p:cNvSpPr/>
              <p:nvPr/>
            </p:nvSpPr>
            <p:spPr>
              <a:xfrm>
                <a:off x="10190126" y="4007009"/>
                <a:ext cx="2064432" cy="613906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" name="CuadroTexto 59"/>
              <p:cNvSpPr txBox="1"/>
              <p:nvPr/>
            </p:nvSpPr>
            <p:spPr>
              <a:xfrm>
                <a:off x="10239739" y="4034661"/>
                <a:ext cx="1952261" cy="6309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s-ES_tradnl" sz="1400" b="1" dirty="0" smtClean="0">
                    <a:latin typeface="Century Gothic" panose="020B0502020202020204" pitchFamily="34" charset="0"/>
                  </a:rPr>
                  <a:t>Les parece mal a algunos de los  implicados</a:t>
                </a:r>
                <a:endParaRPr lang="es-ES_tradnl" sz="1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6577263" y="4460041"/>
              <a:ext cx="2620151" cy="513188"/>
              <a:chOff x="6671905" y="4995304"/>
              <a:chExt cx="2620151" cy="513188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5" name="Rectángulo redondeado 44"/>
              <p:cNvSpPr/>
              <p:nvPr/>
            </p:nvSpPr>
            <p:spPr>
              <a:xfrm>
                <a:off x="6671905" y="4995304"/>
                <a:ext cx="2620151" cy="4452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CuadroTexto 60"/>
              <p:cNvSpPr txBox="1"/>
              <p:nvPr/>
            </p:nvSpPr>
            <p:spPr>
              <a:xfrm>
                <a:off x="6752711" y="5031438"/>
                <a:ext cx="2458537" cy="4770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s-ES_tradnl" sz="1400" b="1" dirty="0" smtClean="0">
                    <a:latin typeface="Century Gothic" panose="020B0502020202020204" pitchFamily="34" charset="0"/>
                  </a:rPr>
                  <a:t>Dan su consentimiento de manera clara</a:t>
                </a:r>
                <a:endParaRPr lang="es-ES_tradnl" sz="1400" b="1" dirty="0"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47283" y="4541239"/>
            <a:ext cx="2232086" cy="33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upo 22"/>
          <p:cNvGrpSpPr/>
          <p:nvPr/>
        </p:nvGrpSpPr>
        <p:grpSpPr>
          <a:xfrm>
            <a:off x="1175172" y="4995436"/>
            <a:ext cx="3482197" cy="1752771"/>
            <a:chOff x="1262586" y="4886615"/>
            <a:chExt cx="3482197" cy="1752771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1187035">
              <a:off x="1262586" y="4886615"/>
              <a:ext cx="2942223" cy="175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CuadroTexto 19"/>
            <p:cNvSpPr txBox="1"/>
            <p:nvPr/>
          </p:nvSpPr>
          <p:spPr>
            <a:xfrm>
              <a:off x="1884847" y="5188841"/>
              <a:ext cx="2859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latin typeface="Century Gothic" panose="020B0502020202020204" pitchFamily="34" charset="0"/>
                </a:rPr>
                <a:t>¿Qué haces para decidir?</a:t>
              </a:r>
              <a:endParaRPr lang="es-ES_tradnl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1753364" y="5858635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Century Gothic" panose="020B0502020202020204" pitchFamily="34" charset="0"/>
              </a:rPr>
              <a:t>Dibuja tu recorrido</a:t>
            </a:r>
            <a:endParaRPr lang="es-ES_tradn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¿Qué haces cuándo …?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14 CuadroTexto"/>
          <p:cNvSpPr txBox="1"/>
          <p:nvPr/>
        </p:nvSpPr>
        <p:spPr>
          <a:xfrm>
            <a:off x="5021578" y="1008180"/>
            <a:ext cx="5904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latin typeface="Century Gothic" pitchFamily="34" charset="0"/>
              </a:rPr>
              <a:t>De repente aparece en la pantalla del navegador</a:t>
            </a:r>
          </a:p>
          <a:p>
            <a:pPr algn="ctr"/>
            <a:r>
              <a:rPr lang="es-ES" dirty="0" smtClean="0">
                <a:latin typeface="Century Gothic" pitchFamily="34" charset="0"/>
              </a:rPr>
              <a:t>un mensaje como</a:t>
            </a:r>
            <a:endParaRPr lang="es-ES" dirty="0">
              <a:latin typeface="Century Gothic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4377" t="4806" r="5452" b="6625"/>
          <a:stretch/>
        </p:blipFill>
        <p:spPr>
          <a:xfrm>
            <a:off x="3678811" y="1712176"/>
            <a:ext cx="8122216" cy="491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18 CuadroTexto"/>
          <p:cNvSpPr txBox="1"/>
          <p:nvPr/>
        </p:nvSpPr>
        <p:spPr>
          <a:xfrm rot="476966">
            <a:off x="5667699" y="5767577"/>
            <a:ext cx="3332396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Century Gothic" pitchFamily="34" charset="0"/>
              </a:rPr>
              <a:t>¿Qué hacemos?</a:t>
            </a:r>
            <a:endParaRPr lang="es-ES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02199" y="2169308"/>
            <a:ext cx="3418931" cy="3223983"/>
            <a:chOff x="302199" y="2169308"/>
            <a:chExt cx="3418931" cy="3223983"/>
          </a:xfrm>
        </p:grpSpPr>
        <p:pic>
          <p:nvPicPr>
            <p:cNvPr id="11" name="Picture 4" descr="http://3.bp.blogspot.com/-RnD4f_fuXVo/Uvu1Blt0F5I/AAAAAAAAAKc/Kn-llP_kB80/s1600/image003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868031">
              <a:off x="326529" y="2169308"/>
              <a:ext cx="3394601" cy="25791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19 CuadroTexto"/>
            <p:cNvSpPr txBox="1"/>
            <p:nvPr/>
          </p:nvSpPr>
          <p:spPr>
            <a:xfrm>
              <a:off x="302199" y="4469961"/>
              <a:ext cx="28803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entury Gothic" pitchFamily="34" charset="0"/>
                </a:rPr>
                <a:t>O nos invita a comprar  o descargar algún tipo  de archivo</a:t>
              </a:r>
              <a:endParaRPr lang="es-ES" dirty="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77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966">
            <a:off x="4787804" y="1634711"/>
            <a:ext cx="2774482" cy="49324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6" name="14 CuadroTexto"/>
          <p:cNvSpPr txBox="1"/>
          <p:nvPr/>
        </p:nvSpPr>
        <p:spPr>
          <a:xfrm>
            <a:off x="3608472" y="910460"/>
            <a:ext cx="5904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entury Gothic" pitchFamily="34" charset="0"/>
              </a:rPr>
              <a:t>De repente aparece en la pantalla del navegador</a:t>
            </a:r>
          </a:p>
          <a:p>
            <a:r>
              <a:rPr lang="es-ES" dirty="0" smtClean="0">
                <a:latin typeface="Century Gothic" pitchFamily="34" charset="0"/>
              </a:rPr>
              <a:t>un mensaje como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17" name="18 CuadroTexto"/>
          <p:cNvSpPr txBox="1"/>
          <p:nvPr/>
        </p:nvSpPr>
        <p:spPr>
          <a:xfrm rot="476966">
            <a:off x="1746277" y="5287557"/>
            <a:ext cx="291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¿Qué hacemos?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 rot="20141642">
            <a:off x="1328071" y="2712123"/>
            <a:ext cx="374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chemeClr val="bg1">
                    <a:lumMod val="50000"/>
                  </a:schemeClr>
                </a:solidFill>
              </a:rPr>
              <a:t>Y … ¿en un móvil ?</a:t>
            </a:r>
            <a:endParaRPr lang="es-ES_tradnl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¿Qué haces cuándo …?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4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93" y="1931009"/>
            <a:ext cx="6626030" cy="419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14 CuadroTexto"/>
          <p:cNvSpPr txBox="1"/>
          <p:nvPr/>
        </p:nvSpPr>
        <p:spPr>
          <a:xfrm>
            <a:off x="3706947" y="1073663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 pitchFamily="34" charset="0"/>
              </a:rPr>
              <a:t>Abrimos nuestro navegador y nos encontramos con una de estas pantallas.</a:t>
            </a:r>
          </a:p>
        </p:txBody>
      </p:sp>
      <p:sp>
        <p:nvSpPr>
          <p:cNvPr id="10" name="20 CuadroTexto"/>
          <p:cNvSpPr txBox="1"/>
          <p:nvPr/>
        </p:nvSpPr>
        <p:spPr>
          <a:xfrm>
            <a:off x="356350" y="5474773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entury Gothic" pitchFamily="34" charset="0"/>
              </a:rPr>
              <a:t>¿Qué observas aquí?</a:t>
            </a:r>
            <a:endParaRPr lang="es-ES" sz="2400" b="1" dirty="0">
              <a:latin typeface="Century Gothic" pitchFamily="34" charset="0"/>
            </a:endParaRPr>
          </a:p>
        </p:txBody>
      </p:sp>
      <p:sp>
        <p:nvSpPr>
          <p:cNvPr id="11" name="11 CuadroTexto"/>
          <p:cNvSpPr txBox="1"/>
          <p:nvPr/>
        </p:nvSpPr>
        <p:spPr>
          <a:xfrm>
            <a:off x="4293251" y="358669"/>
            <a:ext cx="4702405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¿Qué haces cuándo …?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39398"/>
          <a:stretch/>
        </p:blipFill>
        <p:spPr>
          <a:xfrm>
            <a:off x="3444720" y="3573065"/>
            <a:ext cx="4566340" cy="24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0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b679aff919afe1d41ad2dabce3f742e90141b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1857</Words>
  <Application>Microsoft Office PowerPoint</Application>
  <PresentationFormat>Panorámica</PresentationFormat>
  <Paragraphs>328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6" baseType="lpstr">
      <vt:lpstr>MS UI Gothic</vt:lpstr>
      <vt:lpstr>Aharoni</vt:lpstr>
      <vt:lpstr>Arial</vt:lpstr>
      <vt:lpstr>Arial</vt:lpstr>
      <vt:lpstr>Arial Black</vt:lpstr>
      <vt:lpstr>Arial Rounded MT Bold</vt:lpstr>
      <vt:lpstr>Calibri</vt:lpstr>
      <vt:lpstr>Calibri Light</vt:lpstr>
      <vt:lpstr>Century Gothic</vt:lpstr>
      <vt:lpstr>Constantia</vt:lpstr>
      <vt:lpstr>Gulim</vt:lpstr>
      <vt:lpstr>Gungsuh</vt:lpstr>
      <vt:lpstr>Impact</vt:lpstr>
      <vt:lpstr>Segoe UI Light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Red XXI BURGOS</dc:creator>
  <cp:lastModifiedBy>Red XXI BURGOS</cp:lastModifiedBy>
  <cp:revision>125</cp:revision>
  <dcterms:created xsi:type="dcterms:W3CDTF">2018-01-05T23:59:21Z</dcterms:created>
  <dcterms:modified xsi:type="dcterms:W3CDTF">2018-01-30T19:49:41Z</dcterms:modified>
</cp:coreProperties>
</file>