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6" r:id="rId5"/>
    <p:sldId id="259" r:id="rId6"/>
    <p:sldId id="265" r:id="rId7"/>
    <p:sldId id="269" r:id="rId8"/>
    <p:sldId id="273" r:id="rId9"/>
    <p:sldId id="275" r:id="rId10"/>
    <p:sldId id="274" r:id="rId11"/>
    <p:sldId id="272" r:id="rId12"/>
    <p:sldId id="277" r:id="rId13"/>
    <p:sldId id="279" r:id="rId14"/>
    <p:sldId id="300" r:id="rId15"/>
    <p:sldId id="301" r:id="rId16"/>
    <p:sldId id="303" r:id="rId17"/>
    <p:sldId id="302" r:id="rId18"/>
    <p:sldId id="278" r:id="rId19"/>
    <p:sldId id="280" r:id="rId20"/>
    <p:sldId id="304" r:id="rId21"/>
    <p:sldId id="306" r:id="rId22"/>
    <p:sldId id="305" r:id="rId23"/>
    <p:sldId id="307" r:id="rId24"/>
    <p:sldId id="312" r:id="rId25"/>
    <p:sldId id="308" r:id="rId26"/>
    <p:sldId id="310" r:id="rId27"/>
    <p:sldId id="313" r:id="rId28"/>
    <p:sldId id="311" r:id="rId29"/>
    <p:sldId id="283" r:id="rId30"/>
    <p:sldId id="260" r:id="rId31"/>
    <p:sldId id="315" r:id="rId32"/>
    <p:sldId id="316" r:id="rId33"/>
    <p:sldId id="314" r:id="rId34"/>
    <p:sldId id="284" r:id="rId35"/>
    <p:sldId id="285" r:id="rId36"/>
    <p:sldId id="335" r:id="rId37"/>
    <p:sldId id="337" r:id="rId38"/>
    <p:sldId id="290" r:id="rId39"/>
    <p:sldId id="291" r:id="rId40"/>
    <p:sldId id="324" r:id="rId41"/>
    <p:sldId id="325" r:id="rId42"/>
    <p:sldId id="319" r:id="rId43"/>
    <p:sldId id="320" r:id="rId44"/>
    <p:sldId id="322" r:id="rId45"/>
    <p:sldId id="321" r:id="rId46"/>
    <p:sldId id="338" r:id="rId47"/>
    <p:sldId id="342" r:id="rId48"/>
    <p:sldId id="261" r:id="rId49"/>
    <p:sldId id="327" r:id="rId50"/>
    <p:sldId id="339" r:id="rId51"/>
    <p:sldId id="340" r:id="rId52"/>
    <p:sldId id="341" r:id="rId53"/>
    <p:sldId id="326" r:id="rId54"/>
    <p:sldId id="328" r:id="rId55"/>
    <p:sldId id="329" r:id="rId56"/>
    <p:sldId id="330" r:id="rId57"/>
    <p:sldId id="331" r:id="rId58"/>
    <p:sldId id="332" r:id="rId59"/>
    <p:sldId id="334" r:id="rId60"/>
    <p:sldId id="263" r:id="rId61"/>
    <p:sldId id="268" r:id="rId62"/>
    <p:sldId id="267" r:id="rId6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226"/>
    <a:srgbClr val="FFDB69"/>
    <a:srgbClr val="D6A300"/>
    <a:srgbClr val="FFFFCC"/>
    <a:srgbClr val="E8F4F8"/>
    <a:srgbClr val="FFE38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94660"/>
  </p:normalViewPr>
  <p:slideViewPr>
    <p:cSldViewPr>
      <p:cViewPr varScale="1">
        <p:scale>
          <a:sx n="73" d="100"/>
          <a:sy n="73" d="100"/>
        </p:scale>
        <p:origin x="-12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08469-F704-4BD3-A448-ADA1B975B8D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E8AC441-7FE3-42C8-A8BE-585022A918D2}">
      <dgm:prSet phldrT="[Texto]" custT="1"/>
      <dgm:spPr>
        <a:noFill/>
      </dgm:spPr>
      <dgm:t>
        <a:bodyPr/>
        <a:lstStyle/>
        <a:p>
          <a:r>
            <a:rPr lang="es-ES" sz="1800" dirty="0" smtClean="0">
              <a:latin typeface="Century Gothic" pitchFamily="34" charset="0"/>
            </a:rPr>
            <a:t>&lt;1994</a:t>
          </a:r>
          <a:endParaRPr lang="es-ES" sz="1800" dirty="0">
            <a:latin typeface="Century Gothic" pitchFamily="34" charset="0"/>
          </a:endParaRPr>
        </a:p>
      </dgm:t>
    </dgm:pt>
    <dgm:pt modelId="{F754F829-F9AB-4284-AAFA-77E63F728A2A}" type="parTrans" cxnId="{D0FDCD9E-C773-4F9D-AB26-EBEDB66CE99E}">
      <dgm:prSet/>
      <dgm:spPr/>
      <dgm:t>
        <a:bodyPr/>
        <a:lstStyle/>
        <a:p>
          <a:endParaRPr lang="es-ES"/>
        </a:p>
      </dgm:t>
    </dgm:pt>
    <dgm:pt modelId="{0C6B57CC-C646-4B0A-99E6-6ABB323AA3E1}" type="sibTrans" cxnId="{D0FDCD9E-C773-4F9D-AB26-EBEDB66CE99E}">
      <dgm:prSet/>
      <dgm:spPr/>
      <dgm:t>
        <a:bodyPr/>
        <a:lstStyle/>
        <a:p>
          <a:endParaRPr lang="es-ES"/>
        </a:p>
      </dgm:t>
    </dgm:pt>
    <dgm:pt modelId="{7D9553FB-7DB1-4060-BD6F-0BAB6BA2FBCE}">
      <dgm:prSet phldrT="[Texto]" custT="1"/>
      <dgm:spPr/>
      <dgm:t>
        <a:bodyPr/>
        <a:lstStyle/>
        <a:p>
          <a:r>
            <a:rPr lang="es-ES" sz="1800" dirty="0" smtClean="0">
              <a:latin typeface="Century Gothic" pitchFamily="34" charset="0"/>
            </a:rPr>
            <a:t>1994-2003</a:t>
          </a:r>
          <a:endParaRPr lang="es-ES" sz="1800" dirty="0">
            <a:latin typeface="Century Gothic" pitchFamily="34" charset="0"/>
          </a:endParaRPr>
        </a:p>
      </dgm:t>
    </dgm:pt>
    <dgm:pt modelId="{E69BD59F-275A-46BE-803E-06F982F4C429}" type="parTrans" cxnId="{9A87F3E6-8314-4DBC-9E32-65C6AD4F4DE5}">
      <dgm:prSet/>
      <dgm:spPr/>
      <dgm:t>
        <a:bodyPr/>
        <a:lstStyle/>
        <a:p>
          <a:endParaRPr lang="es-ES"/>
        </a:p>
      </dgm:t>
    </dgm:pt>
    <dgm:pt modelId="{70A3E115-EC00-4F44-AB40-6C9F15893C0D}" type="sibTrans" cxnId="{9A87F3E6-8314-4DBC-9E32-65C6AD4F4DE5}">
      <dgm:prSet/>
      <dgm:spPr/>
      <dgm:t>
        <a:bodyPr/>
        <a:lstStyle/>
        <a:p>
          <a:endParaRPr lang="es-ES"/>
        </a:p>
      </dgm:t>
    </dgm:pt>
    <dgm:pt modelId="{98C7DAB8-34D2-4BA0-94E1-4556C0181E99}">
      <dgm:prSet phldrT="[Texto]" custT="1"/>
      <dgm:spPr/>
      <dgm:t>
        <a:bodyPr/>
        <a:lstStyle/>
        <a:p>
          <a:r>
            <a:rPr lang="es-ES" sz="1800" dirty="0" smtClean="0">
              <a:latin typeface="Century Gothic" pitchFamily="34" charset="0"/>
            </a:rPr>
            <a:t>2003-2010</a:t>
          </a:r>
          <a:endParaRPr lang="es-ES" sz="1800" dirty="0">
            <a:latin typeface="Century Gothic" pitchFamily="34" charset="0"/>
          </a:endParaRPr>
        </a:p>
      </dgm:t>
    </dgm:pt>
    <dgm:pt modelId="{AA939E69-27D2-4F6E-9B72-DC1E32087728}" type="parTrans" cxnId="{FC28F775-2F2E-44B3-92A2-C540F6EE8DB1}">
      <dgm:prSet/>
      <dgm:spPr/>
      <dgm:t>
        <a:bodyPr/>
        <a:lstStyle/>
        <a:p>
          <a:endParaRPr lang="es-ES"/>
        </a:p>
      </dgm:t>
    </dgm:pt>
    <dgm:pt modelId="{39A4E5B3-7793-4B29-BD9F-B7554BAF0546}" type="sibTrans" cxnId="{FC28F775-2F2E-44B3-92A2-C540F6EE8DB1}">
      <dgm:prSet/>
      <dgm:spPr/>
      <dgm:t>
        <a:bodyPr/>
        <a:lstStyle/>
        <a:p>
          <a:endParaRPr lang="es-ES"/>
        </a:p>
      </dgm:t>
    </dgm:pt>
    <dgm:pt modelId="{B7E3D947-1350-4745-9CF3-E08EC4378DC4}">
      <dgm:prSet phldrT="[Texto]" custT="1"/>
      <dgm:spPr/>
      <dgm:t>
        <a:bodyPr/>
        <a:lstStyle/>
        <a:p>
          <a:r>
            <a:rPr lang="es-ES" sz="1800" dirty="0" smtClean="0">
              <a:latin typeface="Century Gothic" pitchFamily="34" charset="0"/>
            </a:rPr>
            <a:t>2010-2015</a:t>
          </a:r>
          <a:endParaRPr lang="es-ES" sz="1800" dirty="0">
            <a:latin typeface="Century Gothic" pitchFamily="34" charset="0"/>
          </a:endParaRPr>
        </a:p>
      </dgm:t>
    </dgm:pt>
    <dgm:pt modelId="{2B974760-23D6-49A6-9566-C735D186216C}" type="parTrans" cxnId="{DE638BBB-C4C8-48D2-B474-4766087A76BF}">
      <dgm:prSet/>
      <dgm:spPr/>
      <dgm:t>
        <a:bodyPr/>
        <a:lstStyle/>
        <a:p>
          <a:endParaRPr lang="es-ES"/>
        </a:p>
      </dgm:t>
    </dgm:pt>
    <dgm:pt modelId="{BCA2C2A7-024C-4F66-8FA7-7F1D507F98E9}" type="sibTrans" cxnId="{DE638BBB-C4C8-48D2-B474-4766087A76BF}">
      <dgm:prSet/>
      <dgm:spPr/>
      <dgm:t>
        <a:bodyPr/>
        <a:lstStyle/>
        <a:p>
          <a:endParaRPr lang="es-ES"/>
        </a:p>
      </dgm:t>
    </dgm:pt>
    <dgm:pt modelId="{B73A23F4-B961-478E-87B3-83F399D7F922}">
      <dgm:prSet phldrT="[Texto]" custT="1"/>
      <dgm:spPr/>
      <dgm:t>
        <a:bodyPr/>
        <a:lstStyle/>
        <a:p>
          <a:r>
            <a:rPr lang="es-ES" sz="1800" dirty="0" smtClean="0">
              <a:latin typeface="Century Gothic" pitchFamily="34" charset="0"/>
            </a:rPr>
            <a:t>2015-…</a:t>
          </a:r>
          <a:endParaRPr lang="es-ES" sz="1800" dirty="0">
            <a:latin typeface="Century Gothic" pitchFamily="34" charset="0"/>
          </a:endParaRPr>
        </a:p>
      </dgm:t>
    </dgm:pt>
    <dgm:pt modelId="{792A314A-BD44-468B-9BAD-F050FB0C229D}" type="parTrans" cxnId="{F753F056-1FF7-42BD-AF29-A5300AD0BFD2}">
      <dgm:prSet/>
      <dgm:spPr/>
      <dgm:t>
        <a:bodyPr/>
        <a:lstStyle/>
        <a:p>
          <a:endParaRPr lang="es-ES"/>
        </a:p>
      </dgm:t>
    </dgm:pt>
    <dgm:pt modelId="{068382DC-B529-4A90-A24F-C16C824B4E6E}" type="sibTrans" cxnId="{F753F056-1FF7-42BD-AF29-A5300AD0BFD2}">
      <dgm:prSet/>
      <dgm:spPr/>
      <dgm:t>
        <a:bodyPr/>
        <a:lstStyle/>
        <a:p>
          <a:endParaRPr lang="es-ES"/>
        </a:p>
      </dgm:t>
    </dgm:pt>
    <dgm:pt modelId="{47D007EF-CBF2-4E46-9335-4F4EF901082D}" type="pres">
      <dgm:prSet presAssocID="{F4508469-F704-4BD3-A448-ADA1B975B8DF}" presName="arrowDiagram" presStyleCnt="0">
        <dgm:presLayoutVars>
          <dgm:chMax val="5"/>
          <dgm:dir/>
          <dgm:resizeHandles val="exact"/>
        </dgm:presLayoutVars>
      </dgm:prSet>
      <dgm:spPr/>
    </dgm:pt>
    <dgm:pt modelId="{58A2CA22-F9E9-408E-8CA6-4FE217994AD0}" type="pres">
      <dgm:prSet presAssocID="{F4508469-F704-4BD3-A448-ADA1B975B8DF}" presName="arrow" presStyleLbl="bgShp" presStyleIdx="0" presStyleCnt="1"/>
      <dgm:spPr>
        <a:solidFill>
          <a:schemeClr val="accent5">
            <a:lumMod val="40000"/>
            <a:lumOff val="60000"/>
          </a:schemeClr>
        </a:solidFill>
      </dgm:spPr>
    </dgm:pt>
    <dgm:pt modelId="{69EC2DBF-697F-4691-8B7E-9ACA5499E9CD}" type="pres">
      <dgm:prSet presAssocID="{F4508469-F704-4BD3-A448-ADA1B975B8DF}" presName="arrowDiagram5" presStyleCnt="0"/>
      <dgm:spPr/>
    </dgm:pt>
    <dgm:pt modelId="{27974C85-90B3-468B-B983-32CF8B03BEFE}" type="pres">
      <dgm:prSet presAssocID="{2E8AC441-7FE3-42C8-A8BE-585022A918D2}" presName="bullet5a" presStyleLbl="node1" presStyleIdx="0" presStyleCnt="5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</dgm:pt>
    <dgm:pt modelId="{180B5A1F-204C-4E42-9DA0-AD7B9EF38945}" type="pres">
      <dgm:prSet presAssocID="{2E8AC441-7FE3-42C8-A8BE-585022A918D2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E7DDFA-C7C2-4426-95E3-C7BECC196DA8}" type="pres">
      <dgm:prSet presAssocID="{7D9553FB-7DB1-4060-BD6F-0BAB6BA2FBCE}" presName="bullet5b" presStyleLbl="node1" presStyleIdx="1" presStyleCnt="5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</dgm:pt>
    <dgm:pt modelId="{078E5F12-C189-4275-8B05-17861074EACA}" type="pres">
      <dgm:prSet presAssocID="{7D9553FB-7DB1-4060-BD6F-0BAB6BA2FBCE}" presName="textBox5b" presStyleLbl="revTx" presStyleIdx="1" presStyleCnt="5" custScaleX="207371" custLinFactNeighborX="50822" custLinFactNeighborY="22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CAFBEA-45FD-43E7-AC4E-F0266C540D6C}" type="pres">
      <dgm:prSet presAssocID="{98C7DAB8-34D2-4BA0-94E1-4556C0181E99}" presName="bullet5c" presStyleLbl="node1" presStyleIdx="2" presStyleCnt="5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</dgm:pt>
    <dgm:pt modelId="{6FDB4414-D5C5-4745-BFE7-A36F2D1DB107}" type="pres">
      <dgm:prSet presAssocID="{98C7DAB8-34D2-4BA0-94E1-4556C0181E99}" presName="textBox5c" presStyleLbl="revTx" presStyleIdx="2" presStyleCnt="5" custScaleX="188203" custLinFactNeighborX="47434" custLinFactNeighborY="69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82DAD3-D7D6-48C4-81A6-A356BF60CD87}" type="pres">
      <dgm:prSet presAssocID="{B7E3D947-1350-4745-9CF3-E08EC4378DC4}" presName="bullet5d" presStyleLbl="node1" presStyleIdx="3" presStyleCnt="5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</dgm:pt>
    <dgm:pt modelId="{C2F15885-DFD3-4304-9DB7-69347299AC53}" type="pres">
      <dgm:prSet presAssocID="{B7E3D947-1350-4745-9CF3-E08EC4378DC4}" presName="textBox5d" presStyleLbl="revTx" presStyleIdx="3" presStyleCnt="5" custScaleX="162301" custLinFactNeighborX="38271" custLinFactNeighborY="21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0238F1-DE00-4CC1-8568-9ED0E6D7E0A6}" type="pres">
      <dgm:prSet presAssocID="{B73A23F4-B961-478E-87B3-83F399D7F922}" presName="bullet5e" presStyleLbl="node1" presStyleIdx="4" presStyleCnt="5"/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</dgm:pt>
    <dgm:pt modelId="{AB42D868-3B38-47DA-B982-E5E8D3BA5EDA}" type="pres">
      <dgm:prSet presAssocID="{B73A23F4-B961-478E-87B3-83F399D7F92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BE0022-2083-4537-92EE-1E2BCD425E0C}" type="presOf" srcId="{7D9553FB-7DB1-4060-BD6F-0BAB6BA2FBCE}" destId="{078E5F12-C189-4275-8B05-17861074EACA}" srcOrd="0" destOrd="0" presId="urn:microsoft.com/office/officeart/2005/8/layout/arrow2"/>
    <dgm:cxn modelId="{BB71B8EE-CA15-4D09-9266-12E0C116F1E2}" type="presOf" srcId="{98C7DAB8-34D2-4BA0-94E1-4556C0181E99}" destId="{6FDB4414-D5C5-4745-BFE7-A36F2D1DB107}" srcOrd="0" destOrd="0" presId="urn:microsoft.com/office/officeart/2005/8/layout/arrow2"/>
    <dgm:cxn modelId="{86B34723-B5EE-491E-9EE0-2386FB279EAD}" type="presOf" srcId="{F4508469-F704-4BD3-A448-ADA1B975B8DF}" destId="{47D007EF-CBF2-4E46-9335-4F4EF901082D}" srcOrd="0" destOrd="0" presId="urn:microsoft.com/office/officeart/2005/8/layout/arrow2"/>
    <dgm:cxn modelId="{9A87F3E6-8314-4DBC-9E32-65C6AD4F4DE5}" srcId="{F4508469-F704-4BD3-A448-ADA1B975B8DF}" destId="{7D9553FB-7DB1-4060-BD6F-0BAB6BA2FBCE}" srcOrd="1" destOrd="0" parTransId="{E69BD59F-275A-46BE-803E-06F982F4C429}" sibTransId="{70A3E115-EC00-4F44-AB40-6C9F15893C0D}"/>
    <dgm:cxn modelId="{9FC6385B-A9B2-403A-AE8A-60F50E2DAEA5}" type="presOf" srcId="{2E8AC441-7FE3-42C8-A8BE-585022A918D2}" destId="{180B5A1F-204C-4E42-9DA0-AD7B9EF38945}" srcOrd="0" destOrd="0" presId="urn:microsoft.com/office/officeart/2005/8/layout/arrow2"/>
    <dgm:cxn modelId="{2F7C8211-0ADA-478F-B9AA-F13971891BC2}" type="presOf" srcId="{B7E3D947-1350-4745-9CF3-E08EC4378DC4}" destId="{C2F15885-DFD3-4304-9DB7-69347299AC53}" srcOrd="0" destOrd="0" presId="urn:microsoft.com/office/officeart/2005/8/layout/arrow2"/>
    <dgm:cxn modelId="{F753F056-1FF7-42BD-AF29-A5300AD0BFD2}" srcId="{F4508469-F704-4BD3-A448-ADA1B975B8DF}" destId="{B73A23F4-B961-478E-87B3-83F399D7F922}" srcOrd="4" destOrd="0" parTransId="{792A314A-BD44-468B-9BAD-F050FB0C229D}" sibTransId="{068382DC-B529-4A90-A24F-C16C824B4E6E}"/>
    <dgm:cxn modelId="{DE638BBB-C4C8-48D2-B474-4766087A76BF}" srcId="{F4508469-F704-4BD3-A448-ADA1B975B8DF}" destId="{B7E3D947-1350-4745-9CF3-E08EC4378DC4}" srcOrd="3" destOrd="0" parTransId="{2B974760-23D6-49A6-9566-C735D186216C}" sibTransId="{BCA2C2A7-024C-4F66-8FA7-7F1D507F98E9}"/>
    <dgm:cxn modelId="{FC28F775-2F2E-44B3-92A2-C540F6EE8DB1}" srcId="{F4508469-F704-4BD3-A448-ADA1B975B8DF}" destId="{98C7DAB8-34D2-4BA0-94E1-4556C0181E99}" srcOrd="2" destOrd="0" parTransId="{AA939E69-27D2-4F6E-9B72-DC1E32087728}" sibTransId="{39A4E5B3-7793-4B29-BD9F-B7554BAF0546}"/>
    <dgm:cxn modelId="{84A053EF-F82E-4156-A545-83387130ED2A}" type="presOf" srcId="{B73A23F4-B961-478E-87B3-83F399D7F922}" destId="{AB42D868-3B38-47DA-B982-E5E8D3BA5EDA}" srcOrd="0" destOrd="0" presId="urn:microsoft.com/office/officeart/2005/8/layout/arrow2"/>
    <dgm:cxn modelId="{D0FDCD9E-C773-4F9D-AB26-EBEDB66CE99E}" srcId="{F4508469-F704-4BD3-A448-ADA1B975B8DF}" destId="{2E8AC441-7FE3-42C8-A8BE-585022A918D2}" srcOrd="0" destOrd="0" parTransId="{F754F829-F9AB-4284-AAFA-77E63F728A2A}" sibTransId="{0C6B57CC-C646-4B0A-99E6-6ABB323AA3E1}"/>
    <dgm:cxn modelId="{604067EE-C67F-430E-A63B-B2F58D68A3EA}" type="presParOf" srcId="{47D007EF-CBF2-4E46-9335-4F4EF901082D}" destId="{58A2CA22-F9E9-408E-8CA6-4FE217994AD0}" srcOrd="0" destOrd="0" presId="urn:microsoft.com/office/officeart/2005/8/layout/arrow2"/>
    <dgm:cxn modelId="{C9A68DF5-6276-4865-AD1C-3EFFFB45251B}" type="presParOf" srcId="{47D007EF-CBF2-4E46-9335-4F4EF901082D}" destId="{69EC2DBF-697F-4691-8B7E-9ACA5499E9CD}" srcOrd="1" destOrd="0" presId="urn:microsoft.com/office/officeart/2005/8/layout/arrow2"/>
    <dgm:cxn modelId="{08507E51-2F2C-44F0-8EAF-6E678620CA5B}" type="presParOf" srcId="{69EC2DBF-697F-4691-8B7E-9ACA5499E9CD}" destId="{27974C85-90B3-468B-B983-32CF8B03BEFE}" srcOrd="0" destOrd="0" presId="urn:microsoft.com/office/officeart/2005/8/layout/arrow2"/>
    <dgm:cxn modelId="{FB4A7F98-4F30-4EB4-A7DF-1E6E3F736A71}" type="presParOf" srcId="{69EC2DBF-697F-4691-8B7E-9ACA5499E9CD}" destId="{180B5A1F-204C-4E42-9DA0-AD7B9EF38945}" srcOrd="1" destOrd="0" presId="urn:microsoft.com/office/officeart/2005/8/layout/arrow2"/>
    <dgm:cxn modelId="{9D3D7D9F-B50A-4CC5-A35E-3048361CA778}" type="presParOf" srcId="{69EC2DBF-697F-4691-8B7E-9ACA5499E9CD}" destId="{49E7DDFA-C7C2-4426-95E3-C7BECC196DA8}" srcOrd="2" destOrd="0" presId="urn:microsoft.com/office/officeart/2005/8/layout/arrow2"/>
    <dgm:cxn modelId="{C3DCB676-B60F-49FB-9D7B-F2E3A3BE1EA4}" type="presParOf" srcId="{69EC2DBF-697F-4691-8B7E-9ACA5499E9CD}" destId="{078E5F12-C189-4275-8B05-17861074EACA}" srcOrd="3" destOrd="0" presId="urn:microsoft.com/office/officeart/2005/8/layout/arrow2"/>
    <dgm:cxn modelId="{CAC88DB5-7A9B-45D2-8A5D-10322A65E42F}" type="presParOf" srcId="{69EC2DBF-697F-4691-8B7E-9ACA5499E9CD}" destId="{82CAFBEA-45FD-43E7-AC4E-F0266C540D6C}" srcOrd="4" destOrd="0" presId="urn:microsoft.com/office/officeart/2005/8/layout/arrow2"/>
    <dgm:cxn modelId="{6BBD647D-867F-4F14-A78C-96386484ECD5}" type="presParOf" srcId="{69EC2DBF-697F-4691-8B7E-9ACA5499E9CD}" destId="{6FDB4414-D5C5-4745-BFE7-A36F2D1DB107}" srcOrd="5" destOrd="0" presId="urn:microsoft.com/office/officeart/2005/8/layout/arrow2"/>
    <dgm:cxn modelId="{CEEF513E-3C74-40AF-8B81-A66FA9D954DB}" type="presParOf" srcId="{69EC2DBF-697F-4691-8B7E-9ACA5499E9CD}" destId="{E282DAD3-D7D6-48C4-81A6-A356BF60CD87}" srcOrd="6" destOrd="0" presId="urn:microsoft.com/office/officeart/2005/8/layout/arrow2"/>
    <dgm:cxn modelId="{D0FAB439-EE1D-42B1-87D9-1C0A7D57A934}" type="presParOf" srcId="{69EC2DBF-697F-4691-8B7E-9ACA5499E9CD}" destId="{C2F15885-DFD3-4304-9DB7-69347299AC53}" srcOrd="7" destOrd="0" presId="urn:microsoft.com/office/officeart/2005/8/layout/arrow2"/>
    <dgm:cxn modelId="{1400F62E-094E-4762-B9B4-04F9A75DF742}" type="presParOf" srcId="{69EC2DBF-697F-4691-8B7E-9ACA5499E9CD}" destId="{020238F1-DE00-4CC1-8568-9ED0E6D7E0A6}" srcOrd="8" destOrd="0" presId="urn:microsoft.com/office/officeart/2005/8/layout/arrow2"/>
    <dgm:cxn modelId="{02AFFF5D-F6A7-4E0B-9AA4-D2FA6C4EC763}" type="presParOf" srcId="{69EC2DBF-697F-4691-8B7E-9ACA5499E9CD}" destId="{AB42D868-3B38-47DA-B982-E5E8D3BA5ED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A2CA22-F9E9-408E-8CA6-4FE217994AD0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74C85-90B3-468B-B983-32CF8B03BEFE}">
      <dsp:nvSpPr>
        <dsp:cNvPr id="0" name=""/>
        <dsp:cNvSpPr/>
      </dsp:nvSpPr>
      <dsp:spPr>
        <a:xfrm>
          <a:off x="600456" y="2960116"/>
          <a:ext cx="140208" cy="140208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B5A1F-204C-4E42-9DA0-AD7B9EF38945}">
      <dsp:nvSpPr>
        <dsp:cNvPr id="0" name=""/>
        <dsp:cNvSpPr/>
      </dsp:nvSpPr>
      <dsp:spPr>
        <a:xfrm>
          <a:off x="670560" y="3030220"/>
          <a:ext cx="798576" cy="90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Century Gothic" pitchFamily="34" charset="0"/>
            </a:rPr>
            <a:t>&lt;1994</a:t>
          </a:r>
          <a:endParaRPr lang="es-ES" sz="1800" kern="1200" dirty="0">
            <a:latin typeface="Century Gothic" pitchFamily="34" charset="0"/>
          </a:endParaRPr>
        </a:p>
      </dsp:txBody>
      <dsp:txXfrm>
        <a:off x="670560" y="3030220"/>
        <a:ext cx="798576" cy="906780"/>
      </dsp:txXfrm>
    </dsp:sp>
    <dsp:sp modelId="{49E7DDFA-C7C2-4426-95E3-C7BECC196DA8}">
      <dsp:nvSpPr>
        <dsp:cNvPr id="0" name=""/>
        <dsp:cNvSpPr/>
      </dsp:nvSpPr>
      <dsp:spPr>
        <a:xfrm>
          <a:off x="1359408" y="2230881"/>
          <a:ext cx="219456" cy="21945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E5F12-C189-4275-8B05-17861074EACA}">
      <dsp:nvSpPr>
        <dsp:cNvPr id="0" name=""/>
        <dsp:cNvSpPr/>
      </dsp:nvSpPr>
      <dsp:spPr>
        <a:xfrm>
          <a:off x="1440159" y="2376257"/>
          <a:ext cx="2098461" cy="1596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28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Century Gothic" pitchFamily="34" charset="0"/>
            </a:rPr>
            <a:t>1994-2003</a:t>
          </a:r>
          <a:endParaRPr lang="es-ES" sz="1800" kern="1200" dirty="0">
            <a:latin typeface="Century Gothic" pitchFamily="34" charset="0"/>
          </a:endParaRPr>
        </a:p>
      </dsp:txBody>
      <dsp:txXfrm>
        <a:off x="1440159" y="2376257"/>
        <a:ext cx="2098461" cy="1596390"/>
      </dsp:txXfrm>
    </dsp:sp>
    <dsp:sp modelId="{82CAFBEA-45FD-43E7-AC4E-F0266C540D6C}">
      <dsp:nvSpPr>
        <dsp:cNvPr id="0" name=""/>
        <dsp:cNvSpPr/>
      </dsp:nvSpPr>
      <dsp:spPr>
        <a:xfrm>
          <a:off x="2334768" y="1649476"/>
          <a:ext cx="292608" cy="292608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B4414-D5C5-4745-BFE7-A36F2D1DB107}">
      <dsp:nvSpPr>
        <dsp:cNvPr id="0" name=""/>
        <dsp:cNvSpPr/>
      </dsp:nvSpPr>
      <dsp:spPr>
        <a:xfrm>
          <a:off x="2520279" y="1922779"/>
          <a:ext cx="2214260" cy="214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Century Gothic" pitchFamily="34" charset="0"/>
            </a:rPr>
            <a:t>2003-2010</a:t>
          </a:r>
          <a:endParaRPr lang="es-ES" sz="1800" kern="1200" dirty="0">
            <a:latin typeface="Century Gothic" pitchFamily="34" charset="0"/>
          </a:endParaRPr>
        </a:p>
      </dsp:txBody>
      <dsp:txXfrm>
        <a:off x="2520279" y="1922779"/>
        <a:ext cx="2214260" cy="2141220"/>
      </dsp:txXfrm>
    </dsp:sp>
    <dsp:sp modelId="{E282DAD3-D7D6-48C4-81A6-A356BF60CD87}">
      <dsp:nvSpPr>
        <dsp:cNvPr id="0" name=""/>
        <dsp:cNvSpPr/>
      </dsp:nvSpPr>
      <dsp:spPr>
        <a:xfrm>
          <a:off x="3468624" y="1195324"/>
          <a:ext cx="377952" cy="377952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15885-DFD3-4304-9DB7-69347299AC53}">
      <dsp:nvSpPr>
        <dsp:cNvPr id="0" name=""/>
        <dsp:cNvSpPr/>
      </dsp:nvSpPr>
      <dsp:spPr>
        <a:xfrm>
          <a:off x="3744413" y="1440153"/>
          <a:ext cx="1978773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2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Century Gothic" pitchFamily="34" charset="0"/>
            </a:rPr>
            <a:t>2010-2015</a:t>
          </a:r>
          <a:endParaRPr lang="es-ES" sz="1800" kern="1200" dirty="0">
            <a:latin typeface="Century Gothic" pitchFamily="34" charset="0"/>
          </a:endParaRPr>
        </a:p>
      </dsp:txBody>
      <dsp:txXfrm>
        <a:off x="3744413" y="1440153"/>
        <a:ext cx="1978773" cy="2552700"/>
      </dsp:txXfrm>
    </dsp:sp>
    <dsp:sp modelId="{020238F1-DE00-4CC1-8568-9ED0E6D7E0A6}">
      <dsp:nvSpPr>
        <dsp:cNvPr id="0" name=""/>
        <dsp:cNvSpPr/>
      </dsp:nvSpPr>
      <dsp:spPr>
        <a:xfrm>
          <a:off x="4636008" y="892047"/>
          <a:ext cx="481584" cy="48158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42D868-3B38-47DA-B982-E5E8D3BA5EDA}">
      <dsp:nvSpPr>
        <dsp:cNvPr id="0" name=""/>
        <dsp:cNvSpPr/>
      </dsp:nvSpPr>
      <dsp:spPr>
        <a:xfrm>
          <a:off x="4876800" y="1132839"/>
          <a:ext cx="1219200" cy="280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18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Century Gothic" pitchFamily="34" charset="0"/>
            </a:rPr>
            <a:t>2015-…</a:t>
          </a:r>
          <a:endParaRPr lang="es-ES" sz="1800" kern="1200" dirty="0">
            <a:latin typeface="Century Gothic" pitchFamily="34" charset="0"/>
          </a:endParaRPr>
        </a:p>
      </dsp:txBody>
      <dsp:txXfrm>
        <a:off x="4876800" y="1132839"/>
        <a:ext cx="1219200" cy="2804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179512" y="6596390"/>
            <a:ext cx="8743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Dirección Provincial de Educación de Burgos </a:t>
            </a:r>
            <a:r>
              <a:rPr lang="es-ES" sz="1100" baseline="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 </a:t>
            </a:r>
            <a:r>
              <a:rPr lang="es-ES" sz="110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Área de Programas Educativos. Grupo de Trabajo</a:t>
            </a:r>
            <a:r>
              <a:rPr lang="es-ES" sz="1100" baseline="0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  Provincial de REDXXI. Burgos</a:t>
            </a:r>
            <a:endParaRPr lang="es-ES" sz="1100" dirty="0">
              <a:solidFill>
                <a:schemeClr val="bg1">
                  <a:lumMod val="6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E4CDB-3A8D-47B8-9FA7-CC15AA5DEF19}" type="datetimeFigureOut">
              <a:rPr lang="es-ES" smtClean="0"/>
              <a:pPr/>
              <a:t>12/03/2015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D38E9-56B3-4A9E-B4B9-DA8B80A3CDB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179512" y="6596390"/>
            <a:ext cx="8743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>
                <a:latin typeface="Century Gothic" pitchFamily="34" charset="0"/>
              </a:rPr>
              <a:t>Dirección Provincial de Educación de Burgos </a:t>
            </a:r>
            <a:r>
              <a:rPr lang="es-ES" sz="1100" baseline="0" dirty="0" smtClean="0">
                <a:latin typeface="Century Gothic" pitchFamily="34" charset="0"/>
              </a:rPr>
              <a:t> </a:t>
            </a:r>
            <a:r>
              <a:rPr lang="es-ES" sz="1100" dirty="0" smtClean="0">
                <a:latin typeface="Century Gothic" pitchFamily="34" charset="0"/>
              </a:rPr>
              <a:t>Área de Programas Educativos. Grupo de Trabajo</a:t>
            </a:r>
            <a:r>
              <a:rPr lang="es-ES" sz="1100" baseline="0" dirty="0" smtClean="0">
                <a:latin typeface="Century Gothic" pitchFamily="34" charset="0"/>
              </a:rPr>
              <a:t>  Provincial de REDXXI. Burgos</a:t>
            </a:r>
            <a:endParaRPr lang="es-ES" sz="1100" dirty="0">
              <a:latin typeface="Century Gothic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://www.educa.jcyl.es/educacyl/cm/ciberacoso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pd.es/" TargetMode="External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hyperlink" Target="http://www.policia.es/org_central/judicial/udef/bit_alerta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cibe.es/" TargetMode="External"/><Relationship Id="rId11" Type="http://schemas.openxmlformats.org/officeDocument/2006/relationships/image" Target="../media/image63.png"/><Relationship Id="rId5" Type="http://schemas.openxmlformats.org/officeDocument/2006/relationships/image" Target="../media/image60.jpeg"/><Relationship Id="rId10" Type="http://schemas.openxmlformats.org/officeDocument/2006/relationships/image" Target="../media/image62.png"/><Relationship Id="rId4" Type="http://schemas.openxmlformats.org/officeDocument/2006/relationships/hyperlink" Target="https://www.osi.es/" TargetMode="External"/><Relationship Id="rId9" Type="http://schemas.openxmlformats.org/officeDocument/2006/relationships/hyperlink" Target="https://www.gdt.guardiacivil.es/webgdt/cusuarios.php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ferinternet.org/" TargetMode="Externa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crosoft.com/es-es/security/family-safety/default.aspx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://www.google.es/intl/es_es/goodtoknow/familysafety/tools/" TargetMode="External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hyperlink" Target="http://navegaseguro.orange.es/" TargetMode="External"/><Relationship Id="rId5" Type="http://schemas.openxmlformats.org/officeDocument/2006/relationships/image" Target="../media/image69.png"/><Relationship Id="rId10" Type="http://schemas.openxmlformats.org/officeDocument/2006/relationships/hyperlink" Target="http://www.vodafone.es/conocenos/es/vodafone-espana/sostenibilidad-y-calidad/sostenibilidad/comportamiento-etico-y-responsable/uso-responsable/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://familiadigital.net/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neracionesinteractivas.org/" TargetMode="External"/><Relationship Id="rId3" Type="http://schemas.openxmlformats.org/officeDocument/2006/relationships/image" Target="../media/image72.png"/><Relationship Id="rId7" Type="http://schemas.openxmlformats.org/officeDocument/2006/relationships/hyperlink" Target="http://www.pantallasamigas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hyperlink" Target="http://www.protegeles.com/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://www.chaval.es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://www.navegacionsegura.es/" TargetMode="External"/><Relationship Id="rId7" Type="http://schemas.openxmlformats.org/officeDocument/2006/relationships/hyperlink" Target="http://netiquetate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uidatuimagenonline.com/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www.apeburgos.es/tic/Plan_Seguridad_2015_Burgos/familias/estudio_riesgos_internet.pdf" TargetMode="External"/><Relationship Id="rId7" Type="http://schemas.openxmlformats.org/officeDocument/2006/relationships/hyperlink" Target="http://www.apeburgos.es/tic/Plan_Seguridad_2015_Burgos/familias/Gu&#237;a%20Parental%20Seguridad%20Internet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://www.apeburgos.es/tic/Plan_Seguridad_2015_Burgos/familias/Internet-en-la-vida-de-nuestros-hijos.pdf" TargetMode="Externa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://www.apeburgos.es/tic/Plan_Seguridad_2015_Burgos/familias/los%20padres%20y%20madres%20ante%20las%20redes%20sociales.pdf" TargetMode="External"/><Relationship Id="rId7" Type="http://schemas.openxmlformats.org/officeDocument/2006/relationships/hyperlink" Target="http://www.apeburgos.es/tic/Plan_Seguridad_2015_Burgos/familias/Uso%20Inteligente%20de%20las%20Nuevas%20Tecnolog&#237;as.Consejos%20Pr&#225;cticos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://www.apeburgos.es/tic/Plan_Seguridad_2015_Burgos/familias/Navegaci&#243;n%20segura.%20Gu&#237;a%20de%20familia.pdf" TargetMode="Externa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://www.apeburgos.es/tic/Plan_Seguridad_2015_Burgos/familias/EducarParaProteger12a17.pdf" TargetMode="External"/><Relationship Id="rId7" Type="http://schemas.openxmlformats.org/officeDocument/2006/relationships/hyperlink" Target="http://www.apeburgos.es/tic/Plan_Seguridad_2015_Burgos/familias/recomendaciones_menores_2008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hyperlink" Target="http://www.apeburgos.es/tic/Plan_Seguridad_2015_Burgos/familias/32895.pdf" TargetMode="Externa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491880" y="1988840"/>
            <a:ext cx="5076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Century Gothic" pitchFamily="34" charset="0"/>
              </a:rPr>
              <a:t>Uso seguro de Internet en el entorno familiar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4191"/>
          <a:stretch>
            <a:fillRect/>
          </a:stretch>
        </p:blipFill>
        <p:spPr bwMode="auto">
          <a:xfrm>
            <a:off x="0" y="620688"/>
            <a:ext cx="169399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Arco"/>
          <p:cNvSpPr/>
          <p:nvPr/>
        </p:nvSpPr>
        <p:spPr>
          <a:xfrm>
            <a:off x="-2808312" y="404664"/>
            <a:ext cx="5616624" cy="5616624"/>
          </a:xfrm>
          <a:prstGeom prst="arc">
            <a:avLst>
              <a:gd name="adj1" fmla="val 16162694"/>
              <a:gd name="adj2" fmla="val 5480076"/>
            </a:avLst>
          </a:prstGeom>
          <a:ln w="508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Arco"/>
          <p:cNvSpPr/>
          <p:nvPr/>
        </p:nvSpPr>
        <p:spPr>
          <a:xfrm>
            <a:off x="-1608702" y="764704"/>
            <a:ext cx="3217404" cy="3058187"/>
          </a:xfrm>
          <a:prstGeom prst="arc">
            <a:avLst>
              <a:gd name="adj1" fmla="val 16162694"/>
              <a:gd name="adj2" fmla="val 5453957"/>
            </a:avLst>
          </a:prstGeom>
          <a:ln w="5080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Arco"/>
          <p:cNvSpPr/>
          <p:nvPr/>
        </p:nvSpPr>
        <p:spPr>
          <a:xfrm>
            <a:off x="-2808312" y="404664"/>
            <a:ext cx="5616624" cy="5616624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375125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0" y="5445224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CAMBIOS DE INTERACCIÓN Y DE IDENTIDAD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499992" y="177281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INTERACCIÓN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42900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TIPO IDENTIDAD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5076056" y="450912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RIESGOS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5292080" y="2132856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Unificación de pantallas.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Movilidad.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Ubicuidad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</a:t>
            </a:r>
            <a:r>
              <a:rPr lang="es-ES" sz="1600" dirty="0" err="1" smtClean="0">
                <a:latin typeface="Century Gothic" pitchFamily="34" charset="0"/>
              </a:rPr>
              <a:t>Geoposicionamiento</a:t>
            </a:r>
            <a:endParaRPr lang="es-ES" sz="1600" dirty="0" smtClean="0">
              <a:latin typeface="Century Gothic" pitchFamily="34" charset="0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5436096" y="3789040"/>
            <a:ext cx="28745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Identidad digital ubicada</a:t>
            </a:r>
            <a:endParaRPr lang="es-ES" sz="1600" dirty="0">
              <a:latin typeface="Century Gothic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076056" y="4797152"/>
            <a:ext cx="2981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Ataques sociales ubicados</a:t>
            </a:r>
            <a:endParaRPr lang="es-ES" sz="1600" dirty="0">
              <a:latin typeface="Century Gothic" pitchFamily="34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2411760" y="2132856"/>
            <a:ext cx="2808312" cy="2952328"/>
            <a:chOff x="2411760" y="2132856"/>
            <a:chExt cx="2808312" cy="2952328"/>
          </a:xfrm>
        </p:grpSpPr>
        <p:cxnSp>
          <p:nvCxnSpPr>
            <p:cNvPr id="41" name="40 Conector recto de flecha"/>
            <p:cNvCxnSpPr/>
            <p:nvPr/>
          </p:nvCxnSpPr>
          <p:spPr>
            <a:xfrm>
              <a:off x="4211960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CuadroTexto"/>
            <p:cNvSpPr txBox="1"/>
            <p:nvPr/>
          </p:nvSpPr>
          <p:spPr>
            <a:xfrm>
              <a:off x="2915816" y="2924944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latin typeface="Century Gothic" pitchFamily="34" charset="0"/>
                </a:rPr>
                <a:t>Etapa personalizada</a:t>
              </a:r>
              <a:endParaRPr lang="es-ES" sz="1600" b="1" dirty="0">
                <a:latin typeface="Century Gothic" pitchFamily="34" charset="0"/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059832" y="4221088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Century Gothic" pitchFamily="34" charset="0"/>
                </a:rPr>
                <a:t>2010-2015</a:t>
              </a:r>
              <a:endParaRPr lang="es-ES" b="1" dirty="0">
                <a:latin typeface="Century Gothic" pitchFamily="34" charset="0"/>
              </a:endParaRPr>
            </a:p>
          </p:txBody>
        </p:sp>
        <p:sp>
          <p:nvSpPr>
            <p:cNvPr id="47" name="46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16200000"/>
                <a:gd name="adj2" fmla="val 5601187"/>
              </a:avLst>
            </a:prstGeom>
            <a:ln w="762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7" name="26 Conector recto de flecha"/>
            <p:cNvCxnSpPr/>
            <p:nvPr/>
          </p:nvCxnSpPr>
          <p:spPr>
            <a:xfrm>
              <a:off x="4499992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4788024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15816" y="3356992"/>
              <a:ext cx="1095375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29 Arco"/>
            <p:cNvSpPr/>
            <p:nvPr/>
          </p:nvSpPr>
          <p:spPr>
            <a:xfrm>
              <a:off x="2411760" y="2204864"/>
              <a:ext cx="2808312" cy="2880320"/>
            </a:xfrm>
            <a:prstGeom prst="arc">
              <a:avLst>
                <a:gd name="adj1" fmla="val 15980018"/>
                <a:gd name="adj2" fmla="val 19488621"/>
              </a:avLst>
            </a:prstGeom>
            <a:ln w="2540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2771800" y="2204864"/>
            <a:ext cx="223138" cy="3024336"/>
            <a:chOff x="2771800" y="2204864"/>
            <a:chExt cx="223138" cy="3024336"/>
          </a:xfrm>
        </p:grpSpPr>
        <p:sp>
          <p:nvSpPr>
            <p:cNvPr id="31" name="30 CuadroTexto"/>
            <p:cNvSpPr txBox="1"/>
            <p:nvPr/>
          </p:nvSpPr>
          <p:spPr>
            <a:xfrm rot="16200000">
              <a:off x="1555068" y="3789330"/>
              <a:ext cx="26642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L. MIGUEL VILLALAÍN. MENORES Y REDES SOCIALES.  </a:t>
              </a:r>
              <a:endParaRPr lang="es-ES" sz="8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32" name="Picture 2" descr="http://es.creativecommons.org/blog/wp-content/uploads/2013/04/by-nc-nd.eu_peti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6200000">
              <a:off x="2607342" y="2369322"/>
              <a:ext cx="504056" cy="1751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317319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 rot="19868294">
            <a:off x="1156934" y="4390307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2006</a:t>
            </a:r>
            <a:endParaRPr lang="es-ES" sz="5400" b="1" dirty="0">
              <a:solidFill>
                <a:schemeClr val="bg1">
                  <a:lumMod val="6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21185227">
            <a:off x="2639034" y="1710573"/>
            <a:ext cx="5688632" cy="397031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s-ES" dirty="0" smtClean="0"/>
              <a:t>Janet-12 años-ha pasado el día en el colegio. La clase de Ciencias Sociales tenía hoy sorpresa: a través de la webcam ha podido conversar con niños de otros países y compartir ideas sobre cómo ahorrar en el consumo de energía. </a:t>
            </a:r>
          </a:p>
          <a:p>
            <a:endParaRPr lang="es-ES" dirty="0" smtClean="0"/>
          </a:p>
          <a:p>
            <a:r>
              <a:rPr lang="es-ES" dirty="0" smtClean="0"/>
              <a:t>Incluso alguno ha colgado su experimento en </a:t>
            </a:r>
            <a:r>
              <a:rPr lang="es-ES" dirty="0" err="1" smtClean="0"/>
              <a:t>Youtube</a:t>
            </a:r>
            <a:r>
              <a:rPr lang="es-ES" dirty="0" smtClean="0"/>
              <a:t> para que puedan verlo los demás…</a:t>
            </a:r>
          </a:p>
          <a:p>
            <a:endParaRPr lang="es-ES" dirty="0" smtClean="0"/>
          </a:p>
          <a:p>
            <a:r>
              <a:rPr lang="es-ES" dirty="0" smtClean="0"/>
              <a:t>Al llegar a casa se ha encerrado en su cuarto, a salvo del resto de hermanos con intención de estudiar un rato. Por supuesto, lo ha hecho en disposición multitarea: el recién estrenado mp4 ha amenizado el ejercicio intelectual y, entre párrafo y párrafo del libro de literatura, algún que otro SMS con Marián, Nancy, Raquel…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355976" y="6093296"/>
            <a:ext cx="4788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Un día en la vida de Janet. </a:t>
            </a:r>
          </a:p>
          <a:p>
            <a:r>
              <a:rPr lang="es-ES" sz="14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es-ES" sz="1400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Civertice</a:t>
            </a:r>
            <a:r>
              <a:rPr lang="es-ES" sz="14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 Telefónica. Universidad de Navarra)</a:t>
            </a:r>
            <a:endParaRPr lang="es-ES" sz="14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0" y="6237312"/>
            <a:ext cx="2012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“Estar conectado”</a:t>
            </a:r>
            <a:endParaRPr lang="es-ES" sz="1600" b="1" i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4355976" y="6093296"/>
            <a:ext cx="4788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Un día en la vida de Janet. </a:t>
            </a:r>
          </a:p>
          <a:p>
            <a:r>
              <a:rPr lang="es-ES" sz="14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es-ES" sz="1400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Civertice</a:t>
            </a:r>
            <a:r>
              <a:rPr lang="es-ES" sz="14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. Telefónica. Universidad de Navarra)</a:t>
            </a:r>
            <a:endParaRPr lang="es-ES" sz="14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097459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 rot="19868294">
            <a:off x="1156934" y="4390307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2006</a:t>
            </a:r>
            <a:endParaRPr lang="es-ES" sz="5400" b="1" dirty="0">
              <a:solidFill>
                <a:schemeClr val="bg1">
                  <a:lumMod val="6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20960585">
            <a:off x="2639034" y="1295070"/>
            <a:ext cx="5688632" cy="480131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es-ES" dirty="0" smtClean="0"/>
              <a:t>Antes de cenar ha mirado un rato la tele. Después ha vuelto a su cuarto rechazando la oferta de su hermano pequeño para jugar un rato a la Play -¿qué tendrá de divertido la matanza infinita de alienígenas?-.</a:t>
            </a:r>
          </a:p>
          <a:p>
            <a:endParaRPr lang="es-ES" dirty="0" smtClean="0"/>
          </a:p>
          <a:p>
            <a:r>
              <a:rPr lang="es-ES" dirty="0" smtClean="0"/>
              <a:t>Hoy no toca salir pero ella “ha quedado”. Introduce </a:t>
            </a:r>
            <a:r>
              <a:rPr lang="es-ES" dirty="0" err="1" smtClean="0"/>
              <a:t>nick</a:t>
            </a:r>
            <a:r>
              <a:rPr lang="es-ES" dirty="0" smtClean="0"/>
              <a:t> y contraseña y ya está con el resto de sus amigas en alguna esquina virtual del océano Messenger.</a:t>
            </a:r>
          </a:p>
          <a:p>
            <a:endParaRPr lang="es-ES" dirty="0" smtClean="0"/>
          </a:p>
          <a:p>
            <a:r>
              <a:rPr lang="es-ES" dirty="0" smtClean="0"/>
              <a:t>La conversación es animada pero pronto oye la voz de su madre diciendo que desconecte: ayer tuvieron bronca por quedarse hasta las tantas navegando en Internet.</a:t>
            </a:r>
          </a:p>
          <a:p>
            <a:endParaRPr lang="es-ES" dirty="0" smtClean="0"/>
          </a:p>
          <a:p>
            <a:r>
              <a:rPr lang="es-ES" dirty="0" smtClean="0"/>
              <a:t>Son las doce menos cuarto. La luz ya está apagada y de debajo de la almohada llega el tenue susurro de Marcos: “</a:t>
            </a:r>
            <a:r>
              <a:rPr lang="es-ES" b="1" dirty="0" smtClean="0"/>
              <a:t>buenas noches</a:t>
            </a:r>
            <a:r>
              <a:rPr lang="es-ES" dirty="0" smtClean="0"/>
              <a:t>, </a:t>
            </a:r>
            <a:r>
              <a:rPr lang="es-ES" dirty="0" err="1" smtClean="0"/>
              <a:t>gordi</a:t>
            </a:r>
            <a:r>
              <a:rPr lang="es-ES" dirty="0" smtClean="0"/>
              <a:t>”. Se dispone a responder pensado en la de cosas que caben en una llamada perdida…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0" y="6269250"/>
            <a:ext cx="2012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“Estar conectado”</a:t>
            </a:r>
            <a:endParaRPr lang="es-ES" sz="1600" b="1" i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865918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 redondeado"/>
          <p:cNvSpPr/>
          <p:nvPr/>
        </p:nvSpPr>
        <p:spPr>
          <a:xfrm>
            <a:off x="3131840" y="1772816"/>
            <a:ext cx="2664296" cy="151216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91,2</a:t>
            </a:r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%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de los menores de 10 a 15 utiliza </a:t>
            </a:r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Internet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habitualmente</a:t>
            </a:r>
            <a:endParaRPr lang="es-ES" sz="20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5903640" y="1772816"/>
            <a:ext cx="2844824" cy="151216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63</a:t>
            </a:r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%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de los menores de 10 a 15 disponen de </a:t>
            </a:r>
            <a:r>
              <a:rPr lang="es-ES" sz="1600" b="1" dirty="0" err="1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smartphone</a:t>
            </a:r>
            <a:endParaRPr lang="es-ES" sz="2000" b="1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3131840" y="3392996"/>
            <a:ext cx="2664296" cy="151216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Century Gothic" pitchFamily="34" charset="0"/>
              </a:rPr>
              <a:t>67,4% </a:t>
            </a:r>
            <a:r>
              <a:rPr lang="es-ES" sz="1600" b="1" dirty="0" smtClean="0">
                <a:solidFill>
                  <a:schemeClr val="bg1"/>
                </a:solidFill>
                <a:latin typeface="Century Gothic" pitchFamily="34" charset="0"/>
              </a:rPr>
              <a:t>niñas</a:t>
            </a:r>
            <a:r>
              <a:rPr lang="es-ES" sz="1600" dirty="0" smtClean="0">
                <a:solidFill>
                  <a:schemeClr val="bg1"/>
                </a:solidFill>
                <a:latin typeface="Century Gothic" pitchFamily="34" charset="0"/>
              </a:rPr>
              <a:t> tienen móvil</a:t>
            </a:r>
            <a:endParaRPr lang="es-ES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5940152" y="3392996"/>
            <a:ext cx="2736304" cy="151216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Century Gothic" pitchFamily="34" charset="0"/>
              </a:rPr>
              <a:t>58,8% </a:t>
            </a:r>
            <a:r>
              <a:rPr lang="es-ES" sz="1600" b="1" dirty="0" smtClean="0">
                <a:solidFill>
                  <a:schemeClr val="bg1"/>
                </a:solidFill>
                <a:latin typeface="Century Gothic" pitchFamily="34" charset="0"/>
              </a:rPr>
              <a:t>niños</a:t>
            </a:r>
            <a:r>
              <a:rPr lang="es-ES" sz="1600" dirty="0" smtClean="0">
                <a:solidFill>
                  <a:schemeClr val="bg1"/>
                </a:solidFill>
                <a:latin typeface="Century Gothic" pitchFamily="34" charset="0"/>
              </a:rPr>
              <a:t> tienen móvil</a:t>
            </a:r>
            <a:endParaRPr lang="es-ES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131840" y="5013176"/>
            <a:ext cx="2664296" cy="15121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26,1%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menores de</a:t>
            </a:r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10 años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tienen móvil</a:t>
            </a:r>
            <a:endParaRPr lang="es-ES" sz="20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24 Rectángulo redondeado"/>
          <p:cNvSpPr/>
          <p:nvPr/>
        </p:nvSpPr>
        <p:spPr>
          <a:xfrm>
            <a:off x="6012160" y="5013176"/>
            <a:ext cx="2664296" cy="15121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90,2%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niños/as</a:t>
            </a:r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de</a:t>
            </a:r>
            <a:r>
              <a:rPr lang="es-ES" sz="1600" b="1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 15 años 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disponen móviles</a:t>
            </a:r>
            <a:endParaRPr lang="es-ES" sz="20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300028"/>
            <a:ext cx="2637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“Conexión permanente”</a:t>
            </a:r>
            <a:endParaRPr lang="es-ES" sz="1600" b="1" i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70131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0" y="6093296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Según los  menores de 18 años ellos navegan…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3131840" y="1916832"/>
            <a:ext cx="5004048" cy="3866946"/>
            <a:chOff x="3131840" y="1916832"/>
            <a:chExt cx="5004048" cy="3866946"/>
          </a:xfrm>
        </p:grpSpPr>
        <p:sp>
          <p:nvSpPr>
            <p:cNvPr id="16" name="15 CuadroTexto"/>
            <p:cNvSpPr txBox="1"/>
            <p:nvPr/>
          </p:nvSpPr>
          <p:spPr>
            <a:xfrm>
              <a:off x="5364088" y="5445224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1028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9912" y="5445224"/>
              <a:ext cx="1584176" cy="322703"/>
            </a:xfrm>
            <a:prstGeom prst="rect">
              <a:avLst/>
            </a:prstGeom>
            <a:noFill/>
          </p:spPr>
        </p:pic>
        <p:grpSp>
          <p:nvGrpSpPr>
            <p:cNvPr id="30" name="29 Grupo"/>
            <p:cNvGrpSpPr/>
            <p:nvPr/>
          </p:nvGrpSpPr>
          <p:grpSpPr>
            <a:xfrm>
              <a:off x="3131840" y="1916832"/>
              <a:ext cx="4536504" cy="3456384"/>
              <a:chOff x="3131840" y="1916832"/>
              <a:chExt cx="4536504" cy="3456384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3354" r="26840" b="4001"/>
              <a:stretch>
                <a:fillRect/>
              </a:stretch>
            </p:blipFill>
            <p:spPr bwMode="auto">
              <a:xfrm>
                <a:off x="6084168" y="1916832"/>
                <a:ext cx="1584176" cy="3456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17 CuadroTexto"/>
              <p:cNvSpPr txBox="1"/>
              <p:nvPr/>
            </p:nvSpPr>
            <p:spPr>
              <a:xfrm>
                <a:off x="3131840" y="2060848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el móvil propio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3131841" y="2552903"/>
                <a:ext cx="2448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el PC de sus padres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3131841" y="3044958"/>
                <a:ext cx="1944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un PC propio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25" name="24 CuadroTexto"/>
              <p:cNvSpPr txBox="1"/>
              <p:nvPr/>
            </p:nvSpPr>
            <p:spPr>
              <a:xfrm>
                <a:off x="3131841" y="3537013"/>
                <a:ext cx="2448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una tableta propia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26" name="25 CuadroTexto"/>
              <p:cNvSpPr txBox="1"/>
              <p:nvPr/>
            </p:nvSpPr>
            <p:spPr>
              <a:xfrm>
                <a:off x="3131840" y="4029068"/>
                <a:ext cx="3096344" cy="336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una tableta de sus padres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27" name="26 CuadroTexto"/>
              <p:cNvSpPr txBox="1"/>
              <p:nvPr/>
            </p:nvSpPr>
            <p:spPr>
              <a:xfrm>
                <a:off x="3131840" y="4521123"/>
                <a:ext cx="2808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En un móvil de sus padres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  <p:sp>
            <p:nvSpPr>
              <p:cNvPr id="29" name="28 CuadroTexto"/>
              <p:cNvSpPr txBox="1"/>
              <p:nvPr/>
            </p:nvSpPr>
            <p:spPr>
              <a:xfrm>
                <a:off x="3131840" y="5013176"/>
                <a:ext cx="1944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latin typeface="Century Gothic" pitchFamily="34" charset="0"/>
                  </a:rPr>
                  <a:t>Otro dispositivo</a:t>
                </a:r>
                <a:endParaRPr lang="es-ES" sz="1600" dirty="0">
                  <a:latin typeface="Century Gothic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43552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6093296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Según los  menores de 18 años ellos navegan…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2" name="31 Grupo"/>
          <p:cNvGrpSpPr/>
          <p:nvPr/>
        </p:nvGrpSpPr>
        <p:grpSpPr>
          <a:xfrm>
            <a:off x="3059832" y="1844824"/>
            <a:ext cx="6048672" cy="4176464"/>
            <a:chOff x="3059832" y="1844824"/>
            <a:chExt cx="6048672" cy="417646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491" t="16393" r="8925" b="3279"/>
            <a:stretch>
              <a:fillRect/>
            </a:stretch>
          </p:blipFill>
          <p:spPr bwMode="auto">
            <a:xfrm>
              <a:off x="6156176" y="1844824"/>
              <a:ext cx="2952328" cy="396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>
              <a:off x="6125315" y="5682734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16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1139" y="5690660"/>
              <a:ext cx="1584176" cy="322703"/>
            </a:xfrm>
            <a:prstGeom prst="rect">
              <a:avLst/>
            </a:prstGeom>
            <a:noFill/>
          </p:spPr>
        </p:pic>
        <p:sp>
          <p:nvSpPr>
            <p:cNvPr id="19" name="18 CuadroTexto"/>
            <p:cNvSpPr txBox="1"/>
            <p:nvPr/>
          </p:nvSpPr>
          <p:spPr>
            <a:xfrm>
              <a:off x="3059832" y="1844824"/>
              <a:ext cx="302433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el salón o  sala común en el hogar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3059832" y="2420888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su propia habitación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3059832" y="2924944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el colegio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3059832" y="3429000"/>
              <a:ext cx="3240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cualquier sitio o momento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3059832" y="3933056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casa de amigos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3059832" y="4386590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casa de familiares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3059832" y="4908733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un lugar público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3059832" y="5373216"/>
              <a:ext cx="3024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En un cibercafé</a:t>
              </a:r>
              <a:endParaRPr lang="es-ES" sz="1600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361345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0" y="6237312"/>
            <a:ext cx="2915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¿Qué dicen que hacen?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7" name="36 Grupo"/>
          <p:cNvGrpSpPr/>
          <p:nvPr/>
        </p:nvGrpSpPr>
        <p:grpSpPr>
          <a:xfrm>
            <a:off x="1979712" y="1700808"/>
            <a:ext cx="7164288" cy="5112568"/>
            <a:chOff x="1979712" y="1844824"/>
            <a:chExt cx="7164288" cy="51125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6303" t="9916" r="18975" b="4059"/>
            <a:stretch>
              <a:fillRect/>
            </a:stretch>
          </p:blipFill>
          <p:spPr bwMode="auto">
            <a:xfrm>
              <a:off x="6156176" y="1872208"/>
              <a:ext cx="2987824" cy="50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CuadroTexto"/>
            <p:cNvSpPr txBox="1"/>
            <p:nvPr/>
          </p:nvSpPr>
          <p:spPr>
            <a:xfrm>
              <a:off x="2915816" y="1844824"/>
              <a:ext cx="33634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latin typeface="Century Gothic" pitchFamily="34" charset="0"/>
                </a:rPr>
                <a:t>Usar Internet para trabajos escolares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3457747" y="2329135"/>
              <a:ext cx="28424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latin typeface="Century Gothic" pitchFamily="34" charset="0"/>
                </a:rPr>
                <a:t>Buscar información en Internet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563888" y="2761183"/>
              <a:ext cx="26642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Ver vídeos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3131840" y="3212976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Usar  mensajería instantáneas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3131840" y="3717032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Visitar un perfil de red social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3131840" y="4149080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Enviar  emails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3131840" y="4653136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Descargar música y películas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3131840" y="5157192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Leer noticias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3131840" y="5589240"/>
              <a:ext cx="30963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Jugar en Red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1979712" y="5949280"/>
              <a:ext cx="4248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Visitar un foro o chatear con conocidos y desconocidos 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32" name="31 CuadroTexto"/>
            <p:cNvSpPr txBox="1"/>
            <p:nvPr/>
          </p:nvSpPr>
          <p:spPr>
            <a:xfrm>
              <a:off x="1979712" y="6525344"/>
              <a:ext cx="4248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latin typeface="Century Gothic" pitchFamily="34" charset="0"/>
                </a:rPr>
                <a:t>Pasar el tiempo en mundos virtuales                                                                                                                                        </a:t>
              </a:r>
              <a:endParaRPr lang="es-ES" sz="1400" dirty="0">
                <a:latin typeface="Century Gothic" pitchFamily="34" charset="0"/>
              </a:endParaRPr>
            </a:p>
          </p:txBody>
        </p:sp>
      </p:grpSp>
      <p:sp>
        <p:nvSpPr>
          <p:cNvPr id="34" name="33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09730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2771800" y="1988840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¿Con qué frecuencia usas  Internet?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49"/>
          <a:stretch>
            <a:fillRect/>
          </a:stretch>
        </p:blipFill>
        <p:spPr bwMode="auto">
          <a:xfrm>
            <a:off x="4283968" y="2420888"/>
            <a:ext cx="192940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924300" y="2708920"/>
            <a:ext cx="13596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Todos los días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517138" y="3212976"/>
            <a:ext cx="17668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Casi todos los días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95736" y="3769295"/>
            <a:ext cx="2141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1 o 2 días a la semana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483768" y="4221088"/>
            <a:ext cx="17796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1 o 2 veces al mes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123728" y="4725144"/>
            <a:ext cx="21739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Con menor frecuencia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289913" y="5229200"/>
            <a:ext cx="9220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No sabe</a:t>
            </a:r>
            <a:endParaRPr lang="es-ES" sz="1400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47249" r="4936"/>
          <a:stretch>
            <a:fillRect/>
          </a:stretch>
        </p:blipFill>
        <p:spPr bwMode="auto">
          <a:xfrm>
            <a:off x="7323112" y="2564904"/>
            <a:ext cx="174888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6605613" y="2761183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&lt;1 hora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023724" y="3356992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De 1 a 2 horas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012160" y="4005064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De 2 a 3 horas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516216" y="4581128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&gt;3 horas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588224" y="5229200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NS/NC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012160" y="191683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¿Cuántos hora dedicas a usar Internet?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868144" y="5888015"/>
            <a:ext cx="27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>
                <a:latin typeface="Century Gothic" pitchFamily="34" charset="0"/>
              </a:rPr>
              <a:t>Encuesta sobre hábitos de uso y seguridad de Internet de menores y jóvenes en España</a:t>
            </a:r>
            <a:endParaRPr lang="es-ES" sz="800" dirty="0">
              <a:latin typeface="Century Gothic" pitchFamily="34" charset="0"/>
            </a:endParaRPr>
          </a:p>
        </p:txBody>
      </p:sp>
      <p:pic>
        <p:nvPicPr>
          <p:cNvPr id="34" name="Picture 4" descr="http://www.interior.gob.es/Mir-theme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895941"/>
            <a:ext cx="1584176" cy="322703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5" grpId="0"/>
      <p:bldP spid="26" grpId="0"/>
      <p:bldP spid="27" grpId="0"/>
      <p:bldP spid="29" grpId="0"/>
      <p:bldP spid="30" grpId="0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Elipse"/>
          <p:cNvSpPr/>
          <p:nvPr/>
        </p:nvSpPr>
        <p:spPr>
          <a:xfrm>
            <a:off x="3563888" y="4653136"/>
            <a:ext cx="1080120" cy="104636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05764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Picture 2" descr="https://lh6.ggpht.com/mp86vbELnqLi2FzvhiKdPX31_oiTRLNyeK8x4IIrbF5eD1D5RdnVwjQP0hwMNR_JdA=w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1296144" cy="1296144"/>
          </a:xfrm>
          <a:prstGeom prst="rect">
            <a:avLst/>
          </a:prstGeom>
          <a:noFill/>
        </p:spPr>
      </p:pic>
      <p:grpSp>
        <p:nvGrpSpPr>
          <p:cNvPr id="49" name="48 Grupo"/>
          <p:cNvGrpSpPr/>
          <p:nvPr/>
        </p:nvGrpSpPr>
        <p:grpSpPr>
          <a:xfrm>
            <a:off x="3923928" y="2060848"/>
            <a:ext cx="3024336" cy="1512168"/>
            <a:chOff x="3923928" y="2060848"/>
            <a:chExt cx="3024336" cy="1512168"/>
          </a:xfrm>
        </p:grpSpPr>
        <p:cxnSp>
          <p:nvCxnSpPr>
            <p:cNvPr id="32" name="31 Conector recto"/>
            <p:cNvCxnSpPr>
              <a:stCxn id="6146" idx="3"/>
            </p:cNvCxnSpPr>
            <p:nvPr/>
          </p:nvCxnSpPr>
          <p:spPr>
            <a:xfrm flipV="1">
              <a:off x="3923928" y="2780928"/>
              <a:ext cx="648072" cy="216024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Rectángulo redondeado"/>
            <p:cNvSpPr/>
            <p:nvPr/>
          </p:nvSpPr>
          <p:spPr>
            <a:xfrm>
              <a:off x="4572000" y="2060848"/>
              <a:ext cx="2376264" cy="151216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76% </a:t>
              </a:r>
              <a:r>
                <a:rPr lang="es-ES" sz="1600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de niños entre </a:t>
              </a:r>
              <a:r>
                <a:rPr lang="es-ES" sz="1600" b="1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10 y 14 años </a:t>
              </a:r>
              <a:r>
                <a:rPr lang="es-ES" sz="1600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utilizan </a:t>
              </a:r>
              <a:r>
                <a:rPr lang="es-ES" sz="1600" b="1" dirty="0" err="1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WhatsApp</a:t>
              </a:r>
              <a:r>
                <a:rPr lang="es-ES" sz="1600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 habitualmente</a:t>
              </a:r>
              <a:endParaRPr lang="es-ES" sz="20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1" name="50 Grupo"/>
          <p:cNvGrpSpPr/>
          <p:nvPr/>
        </p:nvGrpSpPr>
        <p:grpSpPr>
          <a:xfrm>
            <a:off x="3923928" y="2996952"/>
            <a:ext cx="5220072" cy="1728192"/>
            <a:chOff x="3923928" y="2996952"/>
            <a:chExt cx="5220072" cy="1728192"/>
          </a:xfrm>
        </p:grpSpPr>
        <p:cxnSp>
          <p:nvCxnSpPr>
            <p:cNvPr id="34" name="33 Conector recto"/>
            <p:cNvCxnSpPr>
              <a:stCxn id="6146" idx="3"/>
              <a:endCxn id="28" idx="1"/>
            </p:cNvCxnSpPr>
            <p:nvPr/>
          </p:nvCxnSpPr>
          <p:spPr>
            <a:xfrm>
              <a:off x="3923928" y="2996952"/>
              <a:ext cx="2555776" cy="972108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27 Rectángulo redondeado"/>
            <p:cNvSpPr/>
            <p:nvPr/>
          </p:nvSpPr>
          <p:spPr>
            <a:xfrm>
              <a:off x="6479704" y="3212976"/>
              <a:ext cx="2664296" cy="1512168"/>
            </a:xfrm>
            <a:prstGeom prst="roundRect">
              <a:avLst/>
            </a:prstGeom>
            <a:solidFill>
              <a:srgbClr val="FFE3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65% </a:t>
              </a:r>
              <a:r>
                <a:rPr lang="es-ES" sz="1600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de niños entre </a:t>
              </a:r>
              <a:r>
                <a:rPr lang="es-ES" sz="1600" b="1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10 y 14 años </a:t>
              </a:r>
              <a:r>
                <a:rPr lang="es-ES" sz="1600" dirty="0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participan en grupos  </a:t>
              </a:r>
              <a:r>
                <a:rPr lang="es-ES" sz="1600" b="1" dirty="0" err="1" smtClean="0">
                  <a:solidFill>
                    <a:schemeClr val="accent5">
                      <a:lumMod val="50000"/>
                    </a:schemeClr>
                  </a:solidFill>
                  <a:latin typeface="Century Gothic" pitchFamily="34" charset="0"/>
                </a:rPr>
                <a:t>WhatsApp</a:t>
              </a:r>
              <a:endParaRPr lang="es-ES" sz="20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54" name="53 Grupo"/>
          <p:cNvGrpSpPr/>
          <p:nvPr/>
        </p:nvGrpSpPr>
        <p:grpSpPr>
          <a:xfrm>
            <a:off x="4644008" y="4293096"/>
            <a:ext cx="1224136" cy="955848"/>
            <a:chOff x="4644008" y="4293096"/>
            <a:chExt cx="1224136" cy="955848"/>
          </a:xfrm>
        </p:grpSpPr>
        <p:grpSp>
          <p:nvGrpSpPr>
            <p:cNvPr id="43" name="42 Grupo"/>
            <p:cNvGrpSpPr/>
            <p:nvPr/>
          </p:nvGrpSpPr>
          <p:grpSpPr>
            <a:xfrm>
              <a:off x="4788024" y="4293096"/>
              <a:ext cx="1080120" cy="955848"/>
              <a:chOff x="6211570" y="5085184"/>
              <a:chExt cx="1240754" cy="1102902"/>
            </a:xfrm>
          </p:grpSpPr>
          <p:pic>
            <p:nvPicPr>
              <p:cNvPr id="6159" name="Picture 15" descr="http://thefutureofink.com/wp-content/uploads/2014/02/official-pinterest-logo-tile-300x30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300192" y="5085184"/>
                <a:ext cx="1080120" cy="1080120"/>
              </a:xfrm>
              <a:prstGeom prst="rect">
                <a:avLst/>
              </a:prstGeom>
              <a:noFill/>
            </p:spPr>
          </p:pic>
          <p:sp>
            <p:nvSpPr>
              <p:cNvPr id="41" name="40 CuadroTexto"/>
              <p:cNvSpPr txBox="1"/>
              <p:nvPr/>
            </p:nvSpPr>
            <p:spPr>
              <a:xfrm>
                <a:off x="6211570" y="5832959"/>
                <a:ext cx="1240754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latin typeface="Century Gothic" pitchFamily="34" charset="0"/>
                  </a:rPr>
                  <a:t>PINTEREST</a:t>
                </a:r>
                <a:endParaRPr lang="es-ES" sz="1400" b="1" dirty="0">
                  <a:latin typeface="Century Gothic" pitchFamily="34" charset="0"/>
                </a:endParaRPr>
              </a:p>
            </p:txBody>
          </p:sp>
        </p:grpSp>
        <p:cxnSp>
          <p:nvCxnSpPr>
            <p:cNvPr id="35" name="34 Conector recto"/>
            <p:cNvCxnSpPr>
              <a:endCxn id="6159" idx="1"/>
            </p:cNvCxnSpPr>
            <p:nvPr/>
          </p:nvCxnSpPr>
          <p:spPr>
            <a:xfrm flipV="1">
              <a:off x="4644008" y="4761148"/>
              <a:ext cx="221165" cy="32403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54 Grupo"/>
          <p:cNvGrpSpPr/>
          <p:nvPr/>
        </p:nvGrpSpPr>
        <p:grpSpPr>
          <a:xfrm>
            <a:off x="4499992" y="5445224"/>
            <a:ext cx="1512168" cy="1008112"/>
            <a:chOff x="4499992" y="5445224"/>
            <a:chExt cx="1512168" cy="1008112"/>
          </a:xfrm>
        </p:grpSpPr>
        <p:grpSp>
          <p:nvGrpSpPr>
            <p:cNvPr id="44" name="43 Grupo"/>
            <p:cNvGrpSpPr/>
            <p:nvPr/>
          </p:nvGrpSpPr>
          <p:grpSpPr>
            <a:xfrm>
              <a:off x="4788024" y="5445224"/>
              <a:ext cx="1224136" cy="1008112"/>
              <a:chOff x="4644008" y="5157192"/>
              <a:chExt cx="1368152" cy="1008112"/>
            </a:xfrm>
          </p:grpSpPr>
          <p:pic>
            <p:nvPicPr>
              <p:cNvPr id="6157" name="Picture 13" descr="http://f.tqn.com/y/redessociales/1/W/9/2/-/-/InstagramLogoRedesSociales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16016" y="5157192"/>
                <a:ext cx="1080120" cy="1008112"/>
              </a:xfrm>
              <a:prstGeom prst="rect">
                <a:avLst/>
              </a:prstGeom>
              <a:noFill/>
            </p:spPr>
          </p:pic>
          <p:sp>
            <p:nvSpPr>
              <p:cNvPr id="39" name="38 CuadroTexto"/>
              <p:cNvSpPr txBox="1"/>
              <p:nvPr/>
            </p:nvSpPr>
            <p:spPr>
              <a:xfrm>
                <a:off x="4644008" y="5805264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latin typeface="Century Gothic" pitchFamily="34" charset="0"/>
                  </a:rPr>
                  <a:t>INSTAGRAM</a:t>
                </a:r>
                <a:endParaRPr lang="es-ES" sz="1400" b="1" dirty="0">
                  <a:latin typeface="Century Gothic" pitchFamily="34" charset="0"/>
                </a:endParaRPr>
              </a:p>
            </p:txBody>
          </p:sp>
        </p:grpSp>
        <p:cxnSp>
          <p:nvCxnSpPr>
            <p:cNvPr id="38" name="37 Conector recto"/>
            <p:cNvCxnSpPr>
              <a:endCxn id="6157" idx="1"/>
            </p:cNvCxnSpPr>
            <p:nvPr/>
          </p:nvCxnSpPr>
          <p:spPr>
            <a:xfrm>
              <a:off x="4499992" y="5589240"/>
              <a:ext cx="352460" cy="36004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55 Grupo"/>
          <p:cNvGrpSpPr/>
          <p:nvPr/>
        </p:nvGrpSpPr>
        <p:grpSpPr>
          <a:xfrm>
            <a:off x="3419872" y="5699502"/>
            <a:ext cx="1008112" cy="1158498"/>
            <a:chOff x="3419872" y="5699502"/>
            <a:chExt cx="1008112" cy="1158498"/>
          </a:xfrm>
        </p:grpSpPr>
        <p:grpSp>
          <p:nvGrpSpPr>
            <p:cNvPr id="42" name="41 Grupo"/>
            <p:cNvGrpSpPr/>
            <p:nvPr/>
          </p:nvGrpSpPr>
          <p:grpSpPr>
            <a:xfrm>
              <a:off x="3419872" y="5902151"/>
              <a:ext cx="1008112" cy="955849"/>
              <a:chOff x="2627784" y="5085184"/>
              <a:chExt cx="1008112" cy="955849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27784" y="5085184"/>
                <a:ext cx="1008112" cy="945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29 CuadroTexto"/>
              <p:cNvSpPr txBox="1"/>
              <p:nvPr/>
            </p:nvSpPr>
            <p:spPr>
              <a:xfrm>
                <a:off x="2627784" y="5733256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latin typeface="Century Gothic" pitchFamily="34" charset="0"/>
                  </a:rPr>
                  <a:t>FACETIME</a:t>
                </a:r>
                <a:endParaRPr lang="es-ES" sz="1400" b="1" dirty="0">
                  <a:latin typeface="Century Gothic" pitchFamily="34" charset="0"/>
                </a:endParaRPr>
              </a:p>
            </p:txBody>
          </p:sp>
        </p:grpSp>
        <p:cxnSp>
          <p:nvCxnSpPr>
            <p:cNvPr id="46" name="45 Conector recto"/>
            <p:cNvCxnSpPr>
              <a:stCxn id="33" idx="4"/>
              <a:endCxn id="6149" idx="0"/>
            </p:cNvCxnSpPr>
            <p:nvPr/>
          </p:nvCxnSpPr>
          <p:spPr>
            <a:xfrm flipH="1">
              <a:off x="3923928" y="5699502"/>
              <a:ext cx="180020" cy="202649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57 Grupo"/>
          <p:cNvGrpSpPr/>
          <p:nvPr/>
        </p:nvGrpSpPr>
        <p:grpSpPr>
          <a:xfrm>
            <a:off x="2051720" y="5301208"/>
            <a:ext cx="1670348" cy="1224136"/>
            <a:chOff x="2051720" y="5301208"/>
            <a:chExt cx="1670348" cy="1224136"/>
          </a:xfrm>
        </p:grpSpPr>
        <p:grpSp>
          <p:nvGrpSpPr>
            <p:cNvPr id="45" name="44 Grupo"/>
            <p:cNvGrpSpPr/>
            <p:nvPr/>
          </p:nvGrpSpPr>
          <p:grpSpPr>
            <a:xfrm>
              <a:off x="2051720" y="5301208"/>
              <a:ext cx="1296144" cy="1224136"/>
              <a:chOff x="3131840" y="5085184"/>
              <a:chExt cx="1296144" cy="1224136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131840" y="5085184"/>
                <a:ext cx="1224136" cy="1224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28 CuadroTexto"/>
              <p:cNvSpPr txBox="1"/>
              <p:nvPr/>
            </p:nvSpPr>
            <p:spPr>
              <a:xfrm>
                <a:off x="3203848" y="5805264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latin typeface="Century Gothic" pitchFamily="34" charset="0"/>
                  </a:rPr>
                  <a:t>SNAPCHAT</a:t>
                </a:r>
                <a:endParaRPr lang="es-ES" sz="1400" b="1" dirty="0">
                  <a:latin typeface="Century Gothic" pitchFamily="34" charset="0"/>
                </a:endParaRPr>
              </a:p>
            </p:txBody>
          </p:sp>
        </p:grpSp>
        <p:cxnSp>
          <p:nvCxnSpPr>
            <p:cNvPr id="50" name="49 Conector recto"/>
            <p:cNvCxnSpPr>
              <a:stCxn id="33" idx="3"/>
            </p:cNvCxnSpPr>
            <p:nvPr/>
          </p:nvCxnSpPr>
          <p:spPr>
            <a:xfrm flipH="1">
              <a:off x="3131840" y="5546265"/>
              <a:ext cx="590228" cy="258999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51 Grupo"/>
          <p:cNvGrpSpPr/>
          <p:nvPr/>
        </p:nvGrpSpPr>
        <p:grpSpPr>
          <a:xfrm>
            <a:off x="2339752" y="4149080"/>
            <a:ext cx="1296144" cy="936104"/>
            <a:chOff x="2339752" y="4149080"/>
            <a:chExt cx="1296144" cy="9361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39752" y="4149080"/>
              <a:ext cx="1020954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7" name="56 Conector recto"/>
            <p:cNvCxnSpPr>
              <a:endCxn id="6147" idx="3"/>
            </p:cNvCxnSpPr>
            <p:nvPr/>
          </p:nvCxnSpPr>
          <p:spPr>
            <a:xfrm flipH="1" flipV="1">
              <a:off x="3360706" y="4617132"/>
              <a:ext cx="275190" cy="252028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52 Grupo"/>
          <p:cNvGrpSpPr/>
          <p:nvPr/>
        </p:nvGrpSpPr>
        <p:grpSpPr>
          <a:xfrm>
            <a:off x="3635896" y="3429000"/>
            <a:ext cx="1152128" cy="1296144"/>
            <a:chOff x="3635896" y="3429000"/>
            <a:chExt cx="1152128" cy="1296144"/>
          </a:xfrm>
        </p:grpSpPr>
        <p:pic>
          <p:nvPicPr>
            <p:cNvPr id="6151" name="Picture 7" descr="https://lh6.ggpht.com/sRWS6JpaUYQPxdSPv7BLUWOsA9L7IRcvQOjT6GD5x2QMsaM5N2Glk88o7BjA2tWEMaRG=w3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35896" y="3429000"/>
              <a:ext cx="1152128" cy="1296144"/>
            </a:xfrm>
            <a:prstGeom prst="rect">
              <a:avLst/>
            </a:prstGeom>
            <a:noFill/>
          </p:spPr>
        </p:pic>
        <p:cxnSp>
          <p:nvCxnSpPr>
            <p:cNvPr id="60" name="59 Conector recto"/>
            <p:cNvCxnSpPr>
              <a:stCxn id="6151" idx="2"/>
            </p:cNvCxnSpPr>
            <p:nvPr/>
          </p:nvCxnSpPr>
          <p:spPr>
            <a:xfrm flipV="1">
              <a:off x="4211960" y="4293096"/>
              <a:ext cx="0" cy="432048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39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0" y="6165304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¿Qué utilizan?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40 Grupo"/>
          <p:cNvGrpSpPr/>
          <p:nvPr/>
        </p:nvGrpSpPr>
        <p:grpSpPr>
          <a:xfrm>
            <a:off x="3275856" y="2060848"/>
            <a:ext cx="3312368" cy="3168352"/>
            <a:chOff x="3275856" y="2060848"/>
            <a:chExt cx="3312368" cy="3168352"/>
          </a:xfrm>
        </p:grpSpPr>
        <p:sp>
          <p:nvSpPr>
            <p:cNvPr id="35" name="34 Elipse"/>
            <p:cNvSpPr/>
            <p:nvPr/>
          </p:nvSpPr>
          <p:spPr>
            <a:xfrm>
              <a:off x="3923928" y="3356992"/>
              <a:ext cx="1872208" cy="187220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5844" name="Picture 4" descr="http://www.chicagonow.com/tween-us/files/2013/10/ask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5856" y="2276872"/>
              <a:ext cx="792088" cy="864096"/>
            </a:xfrm>
            <a:prstGeom prst="rect">
              <a:avLst/>
            </a:prstGeom>
            <a:noFill/>
          </p:spPr>
        </p:pic>
        <p:grpSp>
          <p:nvGrpSpPr>
            <p:cNvPr id="40" name="39 Grupo"/>
            <p:cNvGrpSpPr/>
            <p:nvPr/>
          </p:nvGrpSpPr>
          <p:grpSpPr>
            <a:xfrm>
              <a:off x="4572000" y="2060848"/>
              <a:ext cx="864096" cy="868969"/>
              <a:chOff x="3923928" y="2488023"/>
              <a:chExt cx="864096" cy="868969"/>
            </a:xfrm>
          </p:grpSpPr>
          <p:pic>
            <p:nvPicPr>
              <p:cNvPr id="35848" name="Picture 8" descr="http://screenshots.en.sftcdn.net/en/scrn/69654000/69654604/image-06-532x535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23928" y="2488023"/>
                <a:ext cx="864096" cy="868969"/>
              </a:xfrm>
              <a:prstGeom prst="rect">
                <a:avLst/>
              </a:prstGeom>
              <a:noFill/>
            </p:spPr>
          </p:pic>
          <p:sp>
            <p:nvSpPr>
              <p:cNvPr id="33" name="32 CuadroTexto"/>
              <p:cNvSpPr txBox="1"/>
              <p:nvPr/>
            </p:nvSpPr>
            <p:spPr>
              <a:xfrm>
                <a:off x="3995936" y="2996953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chemeClr val="bg1"/>
                    </a:solidFill>
                    <a:latin typeface="Century Gothic" pitchFamily="34" charset="0"/>
                  </a:rPr>
                  <a:t>PHEED</a:t>
                </a:r>
                <a:endParaRPr lang="es-ES" sz="1400" b="1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  <p:pic>
          <p:nvPicPr>
            <p:cNvPr id="35850" name="Picture 10" descr="https://idisaster.files.wordpress.com/2013/05/vine-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6136" y="2204864"/>
              <a:ext cx="792088" cy="7920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</p:pic>
        <p:cxnSp>
          <p:nvCxnSpPr>
            <p:cNvPr id="36" name="35 Conector recto"/>
            <p:cNvCxnSpPr/>
            <p:nvPr/>
          </p:nvCxnSpPr>
          <p:spPr>
            <a:xfrm flipH="1">
              <a:off x="5652120" y="2924944"/>
              <a:ext cx="540060" cy="792088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>
              <a:stCxn id="33" idx="2"/>
            </p:cNvCxnSpPr>
            <p:nvPr/>
          </p:nvCxnSpPr>
          <p:spPr>
            <a:xfrm flipH="1">
              <a:off x="4932040" y="2877555"/>
              <a:ext cx="72008" cy="479437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>
              <a:endCxn id="35" idx="1"/>
            </p:cNvCxnSpPr>
            <p:nvPr/>
          </p:nvCxnSpPr>
          <p:spPr>
            <a:xfrm>
              <a:off x="3671900" y="3068960"/>
              <a:ext cx="526207" cy="56221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1348593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4139952" y="407707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Century Gothic" pitchFamily="34" charset="0"/>
              </a:rPr>
              <a:t>EMERGENTES</a:t>
            </a:r>
            <a:endParaRPr lang="es-E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42" name="41 Grupo"/>
          <p:cNvGrpSpPr/>
          <p:nvPr/>
        </p:nvGrpSpPr>
        <p:grpSpPr>
          <a:xfrm>
            <a:off x="5076056" y="2924944"/>
            <a:ext cx="3779912" cy="3744416"/>
            <a:chOff x="5076056" y="2924944"/>
            <a:chExt cx="3779912" cy="3744416"/>
          </a:xfrm>
        </p:grpSpPr>
        <p:pic>
          <p:nvPicPr>
            <p:cNvPr id="35852" name="Picture 12" descr="https://pbs.twimg.com/profile_images/2387428228/63k4ws6z1u4ckh2mnv63_400x40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04248" y="2924944"/>
              <a:ext cx="1196752" cy="1196752"/>
            </a:xfrm>
            <a:prstGeom prst="rect">
              <a:avLst/>
            </a:prstGeom>
            <a:noFill/>
          </p:spPr>
        </p:pic>
        <p:sp>
          <p:nvSpPr>
            <p:cNvPr id="49" name="48 Elipse"/>
            <p:cNvSpPr/>
            <p:nvPr/>
          </p:nvSpPr>
          <p:spPr>
            <a:xfrm>
              <a:off x="5076056" y="4365104"/>
              <a:ext cx="1872208" cy="187220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220072" y="5085184"/>
              <a:ext cx="1728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Century Gothic" pitchFamily="34" charset="0"/>
                </a:rPr>
                <a:t>EN DESCENSO</a:t>
              </a:r>
              <a:endParaRPr lang="es-ES" b="1" dirty="0">
                <a:latin typeface="Century Gothic" pitchFamily="34" charset="0"/>
              </a:endParaRPr>
            </a:p>
          </p:txBody>
        </p:sp>
        <p:cxnSp>
          <p:nvCxnSpPr>
            <p:cNvPr id="52" name="51 Conector recto"/>
            <p:cNvCxnSpPr/>
            <p:nvPr/>
          </p:nvCxnSpPr>
          <p:spPr>
            <a:xfrm flipH="1">
              <a:off x="6732240" y="4005064"/>
              <a:ext cx="540060" cy="792088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52 CuadroTexto"/>
            <p:cNvSpPr txBox="1"/>
            <p:nvPr/>
          </p:nvSpPr>
          <p:spPr>
            <a:xfrm>
              <a:off x="7020272" y="3717032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latin typeface="Century Gothic" pitchFamily="34" charset="0"/>
                </a:rPr>
                <a:t>TUENTI</a:t>
              </a:r>
              <a:endParaRPr lang="es-ES" sz="1400" b="1" dirty="0">
                <a:latin typeface="Century Gothic" pitchFamily="34" charset="0"/>
              </a:endParaRPr>
            </a:p>
          </p:txBody>
        </p:sp>
        <p:pic>
          <p:nvPicPr>
            <p:cNvPr id="35854" name="Picture 14" descr="http://3.bp.blogspot.com/-p89_-21ytiQ/VBzoAe_pLgI/AAAAAAAAAPI/hz8CZNVhxRA/s1600/blue-facebook-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15808" y="4221088"/>
              <a:ext cx="1440160" cy="1440160"/>
            </a:xfrm>
            <a:prstGeom prst="rect">
              <a:avLst/>
            </a:prstGeom>
            <a:noFill/>
          </p:spPr>
        </p:pic>
        <p:cxnSp>
          <p:nvCxnSpPr>
            <p:cNvPr id="54" name="53 Conector recto"/>
            <p:cNvCxnSpPr/>
            <p:nvPr/>
          </p:nvCxnSpPr>
          <p:spPr>
            <a:xfrm flipH="1">
              <a:off x="6948264" y="4941168"/>
              <a:ext cx="720080" cy="288032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55 CuadroTexto"/>
            <p:cNvSpPr txBox="1"/>
            <p:nvPr/>
          </p:nvSpPr>
          <p:spPr>
            <a:xfrm>
              <a:off x="7596336" y="5013176"/>
              <a:ext cx="1259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latin typeface="Century Gothic" pitchFamily="34" charset="0"/>
                </a:rPr>
                <a:t>FACEBOOK</a:t>
              </a:r>
              <a:endParaRPr lang="es-ES" sz="1400" b="1" dirty="0">
                <a:latin typeface="Century Gothic" pitchFamily="34" charset="0"/>
              </a:endParaRPr>
            </a:p>
          </p:txBody>
        </p:sp>
        <p:pic>
          <p:nvPicPr>
            <p:cNvPr id="35856" name="Picture 16" descr="http://i1-news.softpedia-static.com/images/news2/Twitter-App-Released-for-iPad-Download-Here-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236296" y="5589240"/>
              <a:ext cx="1080120" cy="1080120"/>
            </a:xfrm>
            <a:prstGeom prst="rect">
              <a:avLst/>
            </a:prstGeom>
            <a:noFill/>
          </p:spPr>
        </p:pic>
        <p:sp>
          <p:nvSpPr>
            <p:cNvPr id="58" name="57 CuadroTexto"/>
            <p:cNvSpPr txBox="1"/>
            <p:nvPr/>
          </p:nvSpPr>
          <p:spPr>
            <a:xfrm>
              <a:off x="7380312" y="6309320"/>
              <a:ext cx="12596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smtClean="0">
                  <a:latin typeface="Century Gothic" pitchFamily="34" charset="0"/>
                </a:rPr>
                <a:t>TWITTER</a:t>
              </a:r>
              <a:endParaRPr lang="es-ES" sz="1400" b="1" dirty="0">
                <a:latin typeface="Century Gothic" pitchFamily="34" charset="0"/>
              </a:endParaRPr>
            </a:p>
          </p:txBody>
        </p:sp>
        <p:cxnSp>
          <p:nvCxnSpPr>
            <p:cNvPr id="59" name="58 Conector recto"/>
            <p:cNvCxnSpPr>
              <a:stCxn id="35856" idx="1"/>
            </p:cNvCxnSpPr>
            <p:nvPr/>
          </p:nvCxnSpPr>
          <p:spPr>
            <a:xfrm flipH="1" flipV="1">
              <a:off x="6804248" y="5805264"/>
              <a:ext cx="432048" cy="32403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36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0" y="6165304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¿Qué utilizan?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/>
          <p:cNvSpPr/>
          <p:nvPr/>
        </p:nvSpPr>
        <p:spPr>
          <a:xfrm>
            <a:off x="3563888" y="2420888"/>
            <a:ext cx="792088" cy="720080"/>
          </a:xfrm>
          <a:prstGeom prst="arc">
            <a:avLst>
              <a:gd name="adj1" fmla="val 5540044"/>
              <a:gd name="adj2" fmla="val 16202748"/>
            </a:avLst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4067944" y="234888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CONTEXTO  TECNOLÓGICO Y SOCIAL DE LOS MENORES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" name="6 Arco"/>
          <p:cNvSpPr/>
          <p:nvPr/>
        </p:nvSpPr>
        <p:spPr>
          <a:xfrm>
            <a:off x="3563888" y="3429000"/>
            <a:ext cx="792088" cy="720080"/>
          </a:xfrm>
          <a:prstGeom prst="arc">
            <a:avLst>
              <a:gd name="adj1" fmla="val 5540044"/>
              <a:gd name="adj2" fmla="val 16202748"/>
            </a:avLst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4067944" y="3356992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RIESGOS  Y SEGURIDAD DE LOS MENORES EN INTERNET.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8 Arco"/>
          <p:cNvSpPr/>
          <p:nvPr/>
        </p:nvSpPr>
        <p:spPr>
          <a:xfrm>
            <a:off x="3563888" y="4398203"/>
            <a:ext cx="792088" cy="720080"/>
          </a:xfrm>
          <a:prstGeom prst="arc">
            <a:avLst>
              <a:gd name="adj1" fmla="val 5540044"/>
              <a:gd name="adj2" fmla="val 16202748"/>
            </a:avLst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4067944" y="4326195"/>
            <a:ext cx="5076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IDENTIDAD DIGITAL DE LOS MENORES Y LAS REDES SOCIALES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12 Arco"/>
          <p:cNvSpPr/>
          <p:nvPr/>
        </p:nvSpPr>
        <p:spPr>
          <a:xfrm>
            <a:off x="3563888" y="5373216"/>
            <a:ext cx="792088" cy="720080"/>
          </a:xfrm>
          <a:prstGeom prst="arc">
            <a:avLst>
              <a:gd name="adj1" fmla="val 5540044"/>
              <a:gd name="adj2" fmla="val 16202748"/>
            </a:avLst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4067944" y="544522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2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34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3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4940509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3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16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804455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3131840" y="1177588"/>
            <a:ext cx="593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… y 8 años más tarde?</a:t>
            </a:r>
            <a:endParaRPr lang="es-ES" sz="28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CONVIVEN  CON LA TECNOLOGÍA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0" y="6012577"/>
            <a:ext cx="291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¿Qué hacen con los dispositivos móviles?</a:t>
            </a:r>
            <a:endParaRPr lang="es-ES" sz="1600" b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45" name="44 Grupo"/>
          <p:cNvGrpSpPr/>
          <p:nvPr/>
        </p:nvGrpSpPr>
        <p:grpSpPr>
          <a:xfrm>
            <a:off x="6676618" y="2636912"/>
            <a:ext cx="2467382" cy="1656184"/>
            <a:chOff x="6676618" y="2636912"/>
            <a:chExt cx="2467382" cy="1656184"/>
          </a:xfrm>
        </p:grpSpPr>
        <p:sp>
          <p:nvSpPr>
            <p:cNvPr id="40" name="39 Elipse"/>
            <p:cNvSpPr/>
            <p:nvPr/>
          </p:nvSpPr>
          <p:spPr>
            <a:xfrm>
              <a:off x="6676618" y="2708920"/>
              <a:ext cx="1800200" cy="158417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Publican fotos y videos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8152274" y="2636912"/>
              <a:ext cx="991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23%</a:t>
              </a:r>
              <a:endParaRPr lang="es-ES" sz="3200" dirty="0"/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5292080" y="1916832"/>
            <a:ext cx="3816424" cy="1800200"/>
            <a:chOff x="5292080" y="1916832"/>
            <a:chExt cx="3816424" cy="1800200"/>
          </a:xfrm>
        </p:grpSpPr>
        <p:sp>
          <p:nvSpPr>
            <p:cNvPr id="39" name="38 Elipse"/>
            <p:cNvSpPr/>
            <p:nvPr/>
          </p:nvSpPr>
          <p:spPr>
            <a:xfrm>
              <a:off x="5292080" y="2132856"/>
              <a:ext cx="1800200" cy="1584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Mensajería</a:t>
              </a:r>
            </a:p>
            <a:p>
              <a:pPr algn="ctr"/>
              <a:r>
                <a:rPr lang="es-ES" sz="1400" dirty="0" smtClean="0">
                  <a:latin typeface="Century Gothic" pitchFamily="34" charset="0"/>
                </a:rPr>
                <a:t>instantánea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6732240" y="1916832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78%</a:t>
              </a:r>
              <a:endParaRPr lang="es-ES" sz="3200" dirty="0"/>
            </a:p>
          </p:txBody>
        </p:sp>
      </p:grpSp>
      <p:grpSp>
        <p:nvGrpSpPr>
          <p:cNvPr id="49" name="48 Grupo"/>
          <p:cNvGrpSpPr/>
          <p:nvPr/>
        </p:nvGrpSpPr>
        <p:grpSpPr>
          <a:xfrm>
            <a:off x="6300192" y="4005064"/>
            <a:ext cx="2736304" cy="1584176"/>
            <a:chOff x="6300192" y="4005064"/>
            <a:chExt cx="2736304" cy="1584176"/>
          </a:xfrm>
        </p:grpSpPr>
        <p:sp>
          <p:nvSpPr>
            <p:cNvPr id="41" name="40 Elipse"/>
            <p:cNvSpPr/>
            <p:nvPr/>
          </p:nvSpPr>
          <p:spPr>
            <a:xfrm>
              <a:off x="6300192" y="4005064"/>
              <a:ext cx="1800200" cy="158417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Envían correos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8028384" y="4365104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Century Gothic" pitchFamily="34" charset="0"/>
                </a:rPr>
                <a:t>38%</a:t>
              </a:r>
              <a:endParaRPr lang="es-ES" sz="3200" dirty="0">
                <a:latin typeface="Century Gothic" pitchFamily="34" charset="0"/>
              </a:endParaRPr>
            </a:p>
          </p:txBody>
        </p:sp>
      </p:grpSp>
      <p:sp>
        <p:nvSpPr>
          <p:cNvPr id="47" name="46 Rectángulo"/>
          <p:cNvSpPr/>
          <p:nvPr/>
        </p:nvSpPr>
        <p:spPr>
          <a:xfrm>
            <a:off x="2915816" y="170080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Los menores de 11 a 14 años habitualmente…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1" name="50 Grupo"/>
          <p:cNvGrpSpPr/>
          <p:nvPr/>
        </p:nvGrpSpPr>
        <p:grpSpPr>
          <a:xfrm>
            <a:off x="5436096" y="5085184"/>
            <a:ext cx="2808312" cy="1584176"/>
            <a:chOff x="5436096" y="5085184"/>
            <a:chExt cx="2808312" cy="1584176"/>
          </a:xfrm>
        </p:grpSpPr>
        <p:sp>
          <p:nvSpPr>
            <p:cNvPr id="48" name="47 Elipse"/>
            <p:cNvSpPr/>
            <p:nvPr/>
          </p:nvSpPr>
          <p:spPr>
            <a:xfrm>
              <a:off x="5436096" y="5085184"/>
              <a:ext cx="1800200" cy="158417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Acceso a redes sociales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7236296" y="5733256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Century Gothic" pitchFamily="34" charset="0"/>
                </a:rPr>
                <a:t>83%</a:t>
              </a:r>
              <a:endParaRPr lang="es-ES" sz="3200" dirty="0">
                <a:latin typeface="Century Gothic" pitchFamily="34" charset="0"/>
              </a:endParaRPr>
            </a:p>
          </p:txBody>
        </p:sp>
      </p:grpSp>
      <p:grpSp>
        <p:nvGrpSpPr>
          <p:cNvPr id="52" name="51 Grupo"/>
          <p:cNvGrpSpPr/>
          <p:nvPr/>
        </p:nvGrpSpPr>
        <p:grpSpPr>
          <a:xfrm>
            <a:off x="3995936" y="5085184"/>
            <a:ext cx="2304256" cy="1772816"/>
            <a:chOff x="3995936" y="5085184"/>
            <a:chExt cx="2304256" cy="1772816"/>
          </a:xfrm>
        </p:grpSpPr>
        <p:sp>
          <p:nvSpPr>
            <p:cNvPr id="55" name="54 Elipse"/>
            <p:cNvSpPr/>
            <p:nvPr/>
          </p:nvSpPr>
          <p:spPr>
            <a:xfrm>
              <a:off x="3995936" y="5085184"/>
              <a:ext cx="1800200" cy="158417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Juegan en</a:t>
              </a:r>
            </a:p>
            <a:p>
              <a:pPr algn="ctr"/>
              <a:r>
                <a:rPr lang="es-ES" sz="1400" dirty="0" smtClean="0">
                  <a:latin typeface="Century Gothic" pitchFamily="34" charset="0"/>
                </a:rPr>
                <a:t>red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60" name="59 CuadroTexto"/>
            <p:cNvSpPr txBox="1"/>
            <p:nvPr/>
          </p:nvSpPr>
          <p:spPr>
            <a:xfrm>
              <a:off x="5292080" y="6273225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Century Gothic" pitchFamily="34" charset="0"/>
                </a:rPr>
                <a:t>52%</a:t>
              </a:r>
              <a:endParaRPr lang="es-ES" sz="3200" dirty="0">
                <a:latin typeface="Century Gothic" pitchFamily="34" charset="0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4067944" y="2564904"/>
            <a:ext cx="1800200" cy="1944216"/>
            <a:chOff x="4067944" y="2564904"/>
            <a:chExt cx="1800200" cy="1944216"/>
          </a:xfrm>
        </p:grpSpPr>
        <p:sp>
          <p:nvSpPr>
            <p:cNvPr id="61" name="60 Elipse"/>
            <p:cNvSpPr/>
            <p:nvPr/>
          </p:nvSpPr>
          <p:spPr>
            <a:xfrm>
              <a:off x="4067944" y="2924944"/>
              <a:ext cx="1800200" cy="158417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Escucha  música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62" name="61 CuadroTexto"/>
            <p:cNvSpPr txBox="1"/>
            <p:nvPr/>
          </p:nvSpPr>
          <p:spPr>
            <a:xfrm>
              <a:off x="4211960" y="2564904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80%</a:t>
              </a:r>
              <a:endParaRPr lang="es-ES" sz="3200" dirty="0"/>
            </a:p>
          </p:txBody>
        </p:sp>
      </p:grpSp>
      <p:grpSp>
        <p:nvGrpSpPr>
          <p:cNvPr id="53" name="52 Grupo"/>
          <p:cNvGrpSpPr/>
          <p:nvPr/>
        </p:nvGrpSpPr>
        <p:grpSpPr>
          <a:xfrm>
            <a:off x="2123728" y="5273824"/>
            <a:ext cx="2304256" cy="1584176"/>
            <a:chOff x="2123728" y="5273824"/>
            <a:chExt cx="2304256" cy="1584176"/>
          </a:xfrm>
        </p:grpSpPr>
        <p:sp>
          <p:nvSpPr>
            <p:cNvPr id="66" name="65 Elipse"/>
            <p:cNvSpPr/>
            <p:nvPr/>
          </p:nvSpPr>
          <p:spPr>
            <a:xfrm>
              <a:off x="2627784" y="5273824"/>
              <a:ext cx="1800200" cy="158417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Usan la </a:t>
              </a:r>
              <a:r>
                <a:rPr lang="es-ES" sz="1400" dirty="0" err="1" smtClean="0">
                  <a:latin typeface="Century Gothic" pitchFamily="34" charset="0"/>
                </a:rPr>
                <a:t>geolo</a:t>
              </a:r>
              <a:r>
                <a:rPr lang="es-ES" sz="1400" dirty="0" smtClean="0">
                  <a:latin typeface="Century Gothic" pitchFamily="34" charset="0"/>
                </a:rPr>
                <a:t>- </a:t>
              </a:r>
              <a:r>
                <a:rPr lang="es-ES" sz="1400" dirty="0" err="1" smtClean="0">
                  <a:latin typeface="Century Gothic" pitchFamily="34" charset="0"/>
                </a:rPr>
                <a:t>calización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2123728" y="6273225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40%</a:t>
              </a:r>
              <a:endParaRPr lang="es-ES" sz="3200" dirty="0"/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2195736" y="2420888"/>
            <a:ext cx="2520280" cy="2232248"/>
            <a:chOff x="2195736" y="2420888"/>
            <a:chExt cx="2520280" cy="2232248"/>
          </a:xfrm>
        </p:grpSpPr>
        <p:sp>
          <p:nvSpPr>
            <p:cNvPr id="63" name="62 Elipse"/>
            <p:cNvSpPr/>
            <p:nvPr/>
          </p:nvSpPr>
          <p:spPr>
            <a:xfrm>
              <a:off x="2627784" y="3068960"/>
              <a:ext cx="1800200" cy="15841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latin typeface="Century Gothic" pitchFamily="34" charset="0"/>
                </a:rPr>
                <a:t>Descarga de </a:t>
              </a:r>
              <a:r>
                <a:rPr lang="es-ES" sz="1400" dirty="0" err="1" smtClean="0">
                  <a:latin typeface="Century Gothic" pitchFamily="34" charset="0"/>
                </a:rPr>
                <a:t>APPs</a:t>
              </a:r>
              <a:endParaRPr lang="es-ES" sz="1400" dirty="0">
                <a:latin typeface="Century Gothic" pitchFamily="34" charset="0"/>
              </a:endParaRPr>
            </a:p>
          </p:txBody>
        </p:sp>
        <p:sp>
          <p:nvSpPr>
            <p:cNvPr id="64" name="63 CuadroTexto"/>
            <p:cNvSpPr txBox="1"/>
            <p:nvPr/>
          </p:nvSpPr>
          <p:spPr>
            <a:xfrm>
              <a:off x="2771800" y="2564904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92%</a:t>
              </a:r>
              <a:endParaRPr lang="es-ES" sz="3200" dirty="0"/>
            </a:p>
          </p:txBody>
        </p:sp>
        <p:sp>
          <p:nvSpPr>
            <p:cNvPr id="69" name="68 CuadroTexto"/>
            <p:cNvSpPr txBox="1"/>
            <p:nvPr/>
          </p:nvSpPr>
          <p:spPr>
            <a:xfrm>
              <a:off x="2195736" y="2420888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smtClean="0"/>
                <a:t>27 % piden permiso</a:t>
              </a:r>
              <a:endParaRPr lang="es-ES" sz="1400" dirty="0"/>
            </a:p>
          </p:txBody>
        </p:sp>
      </p:grp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ECF1"/>
              </a:clrFrom>
              <a:clrTo>
                <a:srgbClr val="EEEC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6237312"/>
            <a:ext cx="182893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30 Grupo"/>
          <p:cNvGrpSpPr/>
          <p:nvPr/>
        </p:nvGrpSpPr>
        <p:grpSpPr>
          <a:xfrm>
            <a:off x="2921577" y="1484784"/>
            <a:ext cx="5178815" cy="4464496"/>
            <a:chOff x="2483768" y="1916832"/>
            <a:chExt cx="5178815" cy="4464496"/>
          </a:xfrm>
        </p:grpSpPr>
        <p:sp>
          <p:nvSpPr>
            <p:cNvPr id="13" name="12 Triángulo isósceles"/>
            <p:cNvSpPr/>
            <p:nvPr/>
          </p:nvSpPr>
          <p:spPr>
            <a:xfrm>
              <a:off x="2483768" y="1916832"/>
              <a:ext cx="5178815" cy="4464496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3203848" y="580526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chemeClr val="bg1"/>
                  </a:solidFill>
                  <a:latin typeface="Century Gothic" pitchFamily="34" charset="0"/>
                </a:rPr>
                <a:t>COMUNICAR</a:t>
              </a:r>
              <a:endParaRPr lang="es-ES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281617" y="1484784"/>
            <a:ext cx="4464496" cy="3835588"/>
            <a:chOff x="2843808" y="1916832"/>
            <a:chExt cx="4464496" cy="3835588"/>
          </a:xfrm>
        </p:grpSpPr>
        <p:sp>
          <p:nvSpPr>
            <p:cNvPr id="14" name="13 Triángulo isósceles"/>
            <p:cNvSpPr/>
            <p:nvPr/>
          </p:nvSpPr>
          <p:spPr>
            <a:xfrm>
              <a:off x="2843808" y="1916832"/>
              <a:ext cx="4464496" cy="381642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3275856" y="5229200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chemeClr val="bg1"/>
                  </a:solidFill>
                  <a:latin typeface="Century Gothic" pitchFamily="34" charset="0"/>
                </a:rPr>
                <a:t>CONOCER</a:t>
              </a:r>
              <a:endParaRPr lang="es-ES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3641657" y="1484784"/>
            <a:ext cx="3816424" cy="3168352"/>
            <a:chOff x="3203848" y="1916832"/>
            <a:chExt cx="3816424" cy="3168352"/>
          </a:xfrm>
        </p:grpSpPr>
        <p:sp>
          <p:nvSpPr>
            <p:cNvPr id="16" name="15 Triángulo isósceles"/>
            <p:cNvSpPr/>
            <p:nvPr/>
          </p:nvSpPr>
          <p:spPr>
            <a:xfrm>
              <a:off x="3203848" y="1916832"/>
              <a:ext cx="3744416" cy="3168352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3203848" y="4509120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chemeClr val="bg1"/>
                  </a:solidFill>
                  <a:latin typeface="Century Gothic" pitchFamily="34" charset="0"/>
                </a:rPr>
                <a:t>COMPARTIR</a:t>
              </a:r>
              <a:endParaRPr lang="es-ES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4073705" y="1412776"/>
            <a:ext cx="2880320" cy="2520280"/>
            <a:chOff x="3635896" y="1844824"/>
            <a:chExt cx="2880320" cy="2520280"/>
          </a:xfrm>
        </p:grpSpPr>
        <p:sp>
          <p:nvSpPr>
            <p:cNvPr id="17" name="16 Triángulo isósceles"/>
            <p:cNvSpPr/>
            <p:nvPr/>
          </p:nvSpPr>
          <p:spPr>
            <a:xfrm>
              <a:off x="3635896" y="1844824"/>
              <a:ext cx="2880320" cy="2520280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3851920" y="3789040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dirty="0" smtClean="0">
                  <a:solidFill>
                    <a:schemeClr val="bg1">
                      <a:lumMod val="65000"/>
                    </a:schemeClr>
                  </a:solidFill>
                  <a:latin typeface="Century Gothic" pitchFamily="34" charset="0"/>
                </a:rPr>
                <a:t>DIVERTIRSE</a:t>
              </a:r>
              <a:endParaRPr lang="es-ES" sz="280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135002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35" name="34 Grupo"/>
          <p:cNvGrpSpPr/>
          <p:nvPr/>
        </p:nvGrpSpPr>
        <p:grpSpPr>
          <a:xfrm>
            <a:off x="4433745" y="1412776"/>
            <a:ext cx="2160240" cy="1872208"/>
            <a:chOff x="3995936" y="1844824"/>
            <a:chExt cx="2160240" cy="1872208"/>
          </a:xfrm>
        </p:grpSpPr>
        <p:sp>
          <p:nvSpPr>
            <p:cNvPr id="18" name="17 Triángulo isósceles"/>
            <p:cNvSpPr/>
            <p:nvPr/>
          </p:nvSpPr>
          <p:spPr>
            <a:xfrm>
              <a:off x="3995936" y="1844824"/>
              <a:ext cx="2160240" cy="1872208"/>
            </a:xfrm>
            <a:prstGeom prst="triangle">
              <a:avLst/>
            </a:prstGeom>
            <a:solidFill>
              <a:srgbClr val="E8F4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4067944" y="3140968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>
                  <a:solidFill>
                    <a:schemeClr val="bg1">
                      <a:lumMod val="65000"/>
                    </a:schemeClr>
                  </a:solidFill>
                  <a:latin typeface="Century Gothic" pitchFamily="34" charset="0"/>
                </a:rPr>
                <a:t>CONSUMIR</a:t>
              </a:r>
              <a:endParaRPr lang="es-ES" sz="2400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4355976" y="6211669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entury Gothic" pitchFamily="34" charset="0"/>
              </a:rPr>
              <a:t>MENORES Y REDES SOCIALES. Xavier </a:t>
            </a:r>
            <a:r>
              <a:rPr lang="es-ES" sz="1200" dirty="0" err="1" smtClean="0">
                <a:latin typeface="Century Gothic" pitchFamily="34" charset="0"/>
              </a:rPr>
              <a:t>Bringué</a:t>
            </a:r>
            <a:r>
              <a:rPr lang="es-ES" sz="1200" dirty="0" smtClean="0">
                <a:latin typeface="Century Gothic" pitchFamily="34" charset="0"/>
              </a:rPr>
              <a:t>  y Charo </a:t>
            </a:r>
            <a:r>
              <a:rPr lang="es-ES" sz="1200" dirty="0" err="1" smtClean="0">
                <a:latin typeface="Century Gothic" pitchFamily="34" charset="0"/>
              </a:rPr>
              <a:t>Sádaba</a:t>
            </a:r>
            <a:r>
              <a:rPr lang="es-ES" sz="1200" dirty="0" smtClean="0">
                <a:latin typeface="Century Gothic" pitchFamily="34" charset="0"/>
              </a:rPr>
              <a:t/>
            </a:r>
            <a:br>
              <a:rPr lang="es-ES" sz="1200" dirty="0" smtClean="0">
                <a:latin typeface="Century Gothic" pitchFamily="34" charset="0"/>
              </a:rPr>
            </a:br>
            <a:r>
              <a:rPr lang="es-ES" sz="1200" dirty="0" smtClean="0">
                <a:latin typeface="Century Gothic" pitchFamily="34" charset="0"/>
              </a:rPr>
              <a:t/>
            </a:r>
            <a:br>
              <a:rPr lang="es-ES" sz="1200" dirty="0" smtClean="0">
                <a:latin typeface="Century Gothic" pitchFamily="34" charset="0"/>
              </a:rPr>
            </a:br>
            <a:endParaRPr lang="es-ES" sz="1200" dirty="0">
              <a:latin typeface="Century Gothic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0" y="5229200"/>
            <a:ext cx="205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BUSCAN EN LA RED…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0719446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" name="34 Rectángulo"/>
          <p:cNvSpPr/>
          <p:nvPr/>
        </p:nvSpPr>
        <p:spPr>
          <a:xfrm>
            <a:off x="4211960" y="1844824"/>
            <a:ext cx="3275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Curiosean y ocio en casa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8" name="37 Grupo"/>
          <p:cNvGrpSpPr/>
          <p:nvPr/>
        </p:nvGrpSpPr>
        <p:grpSpPr>
          <a:xfrm>
            <a:off x="2771800" y="1844824"/>
            <a:ext cx="1368152" cy="441340"/>
            <a:chOff x="2771800" y="1844824"/>
            <a:chExt cx="1368152" cy="441340"/>
          </a:xfrm>
        </p:grpSpPr>
        <p:sp>
          <p:nvSpPr>
            <p:cNvPr id="34" name="33 Rectángulo"/>
            <p:cNvSpPr/>
            <p:nvPr/>
          </p:nvSpPr>
          <p:spPr>
            <a:xfrm>
              <a:off x="2771800" y="1916832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10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36" name="35 Triángulo isósceles"/>
            <p:cNvSpPr/>
            <p:nvPr/>
          </p:nvSpPr>
          <p:spPr>
            <a:xfrm rot="5400000">
              <a:off x="3779912" y="1916832"/>
              <a:ext cx="432048" cy="288032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2771800" y="2411596"/>
            <a:ext cx="1368152" cy="441340"/>
            <a:chOff x="2771800" y="2411596"/>
            <a:chExt cx="1368152" cy="441340"/>
          </a:xfrm>
        </p:grpSpPr>
        <p:sp>
          <p:nvSpPr>
            <p:cNvPr id="43" name="42 Rectángulo"/>
            <p:cNvSpPr/>
            <p:nvPr/>
          </p:nvSpPr>
          <p:spPr>
            <a:xfrm>
              <a:off x="2771800" y="2411596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11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45" name="44 Triángulo isósceles"/>
            <p:cNvSpPr/>
            <p:nvPr/>
          </p:nvSpPr>
          <p:spPr>
            <a:xfrm rot="5400000">
              <a:off x="3779912" y="2492896"/>
              <a:ext cx="432048" cy="288032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9" name="48 Rectángulo"/>
          <p:cNvSpPr/>
          <p:nvPr/>
        </p:nvSpPr>
        <p:spPr>
          <a:xfrm>
            <a:off x="4211960" y="2420888"/>
            <a:ext cx="3275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Incrementan el acceso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2771800" y="2915652"/>
            <a:ext cx="1224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12 años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52" name="51 Triángulo isósceles"/>
          <p:cNvSpPr/>
          <p:nvPr/>
        </p:nvSpPr>
        <p:spPr>
          <a:xfrm rot="5400000">
            <a:off x="3779912" y="2996952"/>
            <a:ext cx="432048" cy="2880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Rectángulo"/>
          <p:cNvSpPr/>
          <p:nvPr/>
        </p:nvSpPr>
        <p:spPr>
          <a:xfrm>
            <a:off x="4211960" y="2924944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Disminuye el  protagonismo del juego 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40" name="39 Grupo"/>
          <p:cNvGrpSpPr/>
          <p:nvPr/>
        </p:nvGrpSpPr>
        <p:grpSpPr>
          <a:xfrm>
            <a:off x="2771800" y="3635732"/>
            <a:ext cx="1368152" cy="441340"/>
            <a:chOff x="2771800" y="3635732"/>
            <a:chExt cx="1368152" cy="441340"/>
          </a:xfrm>
        </p:grpSpPr>
        <p:sp>
          <p:nvSpPr>
            <p:cNvPr id="54" name="53 Rectángulo"/>
            <p:cNvSpPr/>
            <p:nvPr/>
          </p:nvSpPr>
          <p:spPr>
            <a:xfrm>
              <a:off x="2771800" y="3635732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13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56" name="55 Triángulo isósceles"/>
            <p:cNvSpPr/>
            <p:nvPr/>
          </p:nvSpPr>
          <p:spPr>
            <a:xfrm rot="5400000">
              <a:off x="3779912" y="3717032"/>
              <a:ext cx="432048" cy="28803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7" name="56 Rectángulo"/>
          <p:cNvSpPr/>
          <p:nvPr/>
        </p:nvSpPr>
        <p:spPr>
          <a:xfrm>
            <a:off x="4211960" y="3356992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Comienzan a preocuparse por buscar y conocer a otras personas y darse a conocer.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9" name="58 Arco"/>
          <p:cNvSpPr/>
          <p:nvPr/>
        </p:nvSpPr>
        <p:spPr>
          <a:xfrm>
            <a:off x="-2700808" y="-171400"/>
            <a:ext cx="5292080" cy="4968552"/>
          </a:xfrm>
          <a:prstGeom prst="arc">
            <a:avLst>
              <a:gd name="adj1" fmla="val 3291691"/>
              <a:gd name="adj2" fmla="val 5398180"/>
            </a:avLst>
          </a:prstGeom>
          <a:ln w="381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grpSp>
        <p:nvGrpSpPr>
          <p:cNvPr id="41" name="40 Grupo"/>
          <p:cNvGrpSpPr/>
          <p:nvPr/>
        </p:nvGrpSpPr>
        <p:grpSpPr>
          <a:xfrm>
            <a:off x="2771800" y="4355812"/>
            <a:ext cx="1368152" cy="441340"/>
            <a:chOff x="2771800" y="4355812"/>
            <a:chExt cx="1368152" cy="441340"/>
          </a:xfrm>
        </p:grpSpPr>
        <p:sp>
          <p:nvSpPr>
            <p:cNvPr id="65" name="64 Rectángulo"/>
            <p:cNvSpPr/>
            <p:nvPr/>
          </p:nvSpPr>
          <p:spPr>
            <a:xfrm>
              <a:off x="2771800" y="4355812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14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67" name="66 Triángulo isósceles"/>
            <p:cNvSpPr/>
            <p:nvPr/>
          </p:nvSpPr>
          <p:spPr>
            <a:xfrm rot="5400000">
              <a:off x="3779912" y="4437112"/>
              <a:ext cx="432048" cy="28803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0" name="69 Rectángulo"/>
          <p:cNvSpPr/>
          <p:nvPr/>
        </p:nvSpPr>
        <p:spPr>
          <a:xfrm>
            <a:off x="4211960" y="4365104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Es un instrumento de relación con iguales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42" name="41 Grupo"/>
          <p:cNvGrpSpPr/>
          <p:nvPr/>
        </p:nvGrpSpPr>
        <p:grpSpPr>
          <a:xfrm>
            <a:off x="2771800" y="4933617"/>
            <a:ext cx="1368152" cy="441340"/>
            <a:chOff x="2771800" y="4933617"/>
            <a:chExt cx="1368152" cy="441340"/>
          </a:xfrm>
        </p:grpSpPr>
        <p:sp>
          <p:nvSpPr>
            <p:cNvPr id="71" name="70 Rectángulo"/>
            <p:cNvSpPr/>
            <p:nvPr/>
          </p:nvSpPr>
          <p:spPr>
            <a:xfrm>
              <a:off x="2771800" y="4933617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15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72" name="71 Triángulo isósceles"/>
            <p:cNvSpPr/>
            <p:nvPr/>
          </p:nvSpPr>
          <p:spPr>
            <a:xfrm rot="5400000">
              <a:off x="3779912" y="5014917"/>
              <a:ext cx="432048" cy="28803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3" name="72 Rectángulo"/>
          <p:cNvSpPr/>
          <p:nvPr/>
        </p:nvSpPr>
        <p:spPr>
          <a:xfrm>
            <a:off x="4211960" y="4797152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Buscan interactuar con otro  e información dirigida al ocio.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2771800" y="5437673"/>
            <a:ext cx="1368152" cy="441340"/>
            <a:chOff x="2771800" y="5437673"/>
            <a:chExt cx="1368152" cy="441340"/>
          </a:xfrm>
        </p:grpSpPr>
        <p:sp>
          <p:nvSpPr>
            <p:cNvPr id="74" name="73 Rectángulo"/>
            <p:cNvSpPr/>
            <p:nvPr/>
          </p:nvSpPr>
          <p:spPr>
            <a:xfrm>
              <a:off x="2771800" y="5437673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16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75" name="74 Triángulo isósceles"/>
            <p:cNvSpPr/>
            <p:nvPr/>
          </p:nvSpPr>
          <p:spPr>
            <a:xfrm rot="5400000">
              <a:off x="3779912" y="5518973"/>
              <a:ext cx="432048" cy="288032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Rectángulo"/>
          <p:cNvSpPr/>
          <p:nvPr/>
        </p:nvSpPr>
        <p:spPr>
          <a:xfrm>
            <a:off x="4211960" y="5301208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La red es un lugar en el que relacionarse y conocer a otras personas. Aumenta el interés por la información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2771800" y="6084004"/>
            <a:ext cx="1368152" cy="441340"/>
            <a:chOff x="2771800" y="6084004"/>
            <a:chExt cx="1368152" cy="441340"/>
          </a:xfrm>
        </p:grpSpPr>
        <p:sp>
          <p:nvSpPr>
            <p:cNvPr id="77" name="76 Rectángulo"/>
            <p:cNvSpPr/>
            <p:nvPr/>
          </p:nvSpPr>
          <p:spPr>
            <a:xfrm>
              <a:off x="2771800" y="6084004"/>
              <a:ext cx="1224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17 años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78" name="77 Triángulo isósceles"/>
            <p:cNvSpPr/>
            <p:nvPr/>
          </p:nvSpPr>
          <p:spPr>
            <a:xfrm rot="5400000">
              <a:off x="3779912" y="6165304"/>
              <a:ext cx="432048" cy="288032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9" name="78 Rectángulo"/>
          <p:cNvSpPr/>
          <p:nvPr/>
        </p:nvSpPr>
        <p:spPr>
          <a:xfrm>
            <a:off x="4211960" y="609329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Descenso del interés por relacionarse a través de la red de forma exclusiva. 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0" y="5229200"/>
            <a:ext cx="205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BUSCAN EN LA RED…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9" grpId="0"/>
      <p:bldP spid="51" grpId="0"/>
      <p:bldP spid="52" grpId="0" animBg="1"/>
      <p:bldP spid="53" grpId="0"/>
      <p:bldP spid="57" grpId="0"/>
      <p:bldP spid="70" grpId="0"/>
      <p:bldP spid="73" grpId="0"/>
      <p:bldP spid="76" grpId="0"/>
      <p:bldP spid="7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0187699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9" name="58 Arco"/>
          <p:cNvSpPr/>
          <p:nvPr/>
        </p:nvSpPr>
        <p:spPr>
          <a:xfrm>
            <a:off x="-2700808" y="-171400"/>
            <a:ext cx="5292080" cy="4968552"/>
          </a:xfrm>
          <a:prstGeom prst="arc">
            <a:avLst>
              <a:gd name="adj1" fmla="val 2936079"/>
              <a:gd name="adj2" fmla="val 5398180"/>
            </a:avLst>
          </a:prstGeom>
          <a:ln w="381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sp>
        <p:nvSpPr>
          <p:cNvPr id="16" name="15 CuadroTexto"/>
          <p:cNvSpPr txBox="1"/>
          <p:nvPr/>
        </p:nvSpPr>
        <p:spPr>
          <a:xfrm>
            <a:off x="0" y="5229200"/>
            <a:ext cx="205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SE INFORMAN SOBRE INTERNET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3368915" y="1772816"/>
            <a:ext cx="5775085" cy="4248472"/>
            <a:chOff x="3368915" y="1772816"/>
            <a:chExt cx="5775085" cy="4248472"/>
          </a:xfrm>
        </p:grpSpPr>
        <p:grpSp>
          <p:nvGrpSpPr>
            <p:cNvPr id="30" name="29 Grupo"/>
            <p:cNvGrpSpPr/>
            <p:nvPr/>
          </p:nvGrpSpPr>
          <p:grpSpPr>
            <a:xfrm>
              <a:off x="3368915" y="1772816"/>
              <a:ext cx="5775085" cy="3888432"/>
              <a:chOff x="3203848" y="2276872"/>
              <a:chExt cx="5775085" cy="3888432"/>
            </a:xfrm>
          </p:grpSpPr>
          <p:pic>
            <p:nvPicPr>
              <p:cNvPr id="5939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9881"/>
              <a:stretch>
                <a:fillRect/>
              </a:stretch>
            </p:blipFill>
            <p:spPr bwMode="auto">
              <a:xfrm>
                <a:off x="5940152" y="2276872"/>
                <a:ext cx="3038781" cy="3888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16 CuadroTexto"/>
              <p:cNvSpPr txBox="1"/>
              <p:nvPr/>
            </p:nvSpPr>
            <p:spPr>
              <a:xfrm>
                <a:off x="3203848" y="2348880"/>
                <a:ext cx="20882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sus padres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3203848" y="2780928"/>
                <a:ext cx="20882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sus profesores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3203848" y="3212976"/>
                <a:ext cx="26642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 Policía, Guardia Civil,…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3203848" y="3645024"/>
                <a:ext cx="26642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 familiares cercanos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5" name="24 CuadroTexto"/>
              <p:cNvSpPr txBox="1"/>
              <p:nvPr/>
            </p:nvSpPr>
            <p:spPr>
              <a:xfrm>
                <a:off x="3203848" y="4077072"/>
                <a:ext cx="2952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 medios de comunicación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6" name="25 CuadroTexto"/>
              <p:cNvSpPr txBox="1"/>
              <p:nvPr/>
            </p:nvSpPr>
            <p:spPr>
              <a:xfrm>
                <a:off x="3203848" y="4509120"/>
                <a:ext cx="2952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expertos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7" name="26 CuadroTexto"/>
              <p:cNvSpPr txBox="1"/>
              <p:nvPr/>
            </p:nvSpPr>
            <p:spPr>
              <a:xfrm>
                <a:off x="3203848" y="4941168"/>
                <a:ext cx="29523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 páginas web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8" name="27 CuadroTexto"/>
              <p:cNvSpPr txBox="1"/>
              <p:nvPr/>
            </p:nvSpPr>
            <p:spPr>
              <a:xfrm>
                <a:off x="3203848" y="5373216"/>
                <a:ext cx="32403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No he recibido ningún consejo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  <p:sp>
            <p:nvSpPr>
              <p:cNvPr id="29" name="28 CuadroTexto"/>
              <p:cNvSpPr txBox="1"/>
              <p:nvPr/>
            </p:nvSpPr>
            <p:spPr>
              <a:xfrm>
                <a:off x="3203848" y="5805264"/>
                <a:ext cx="32403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 smtClean="0">
                    <a:latin typeface="Century Gothic" pitchFamily="34" charset="0"/>
                  </a:rPr>
                  <a:t>Del médico</a:t>
                </a:r>
                <a:endParaRPr lang="es-ES" sz="1400" dirty="0">
                  <a:latin typeface="Century Gothic" pitchFamily="34" charset="0"/>
                </a:endParaRPr>
              </a:p>
            </p:txBody>
          </p:sp>
        </p:grpSp>
        <p:sp>
          <p:nvSpPr>
            <p:cNvPr id="31" name="30 CuadroTexto"/>
            <p:cNvSpPr txBox="1"/>
            <p:nvPr/>
          </p:nvSpPr>
          <p:spPr>
            <a:xfrm>
              <a:off x="6125315" y="5682734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32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1139" y="5690660"/>
              <a:ext cx="1584176" cy="3227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20145966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9" name="58 Arco"/>
          <p:cNvSpPr/>
          <p:nvPr/>
        </p:nvSpPr>
        <p:spPr>
          <a:xfrm>
            <a:off x="-2700808" y="-171400"/>
            <a:ext cx="5292080" cy="4968552"/>
          </a:xfrm>
          <a:prstGeom prst="arc">
            <a:avLst>
              <a:gd name="adj1" fmla="val 2703922"/>
              <a:gd name="adj2" fmla="val 5398180"/>
            </a:avLst>
          </a:prstGeom>
          <a:ln w="381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grpSp>
        <p:nvGrpSpPr>
          <p:cNvPr id="30" name="29 Grupo"/>
          <p:cNvGrpSpPr/>
          <p:nvPr/>
        </p:nvGrpSpPr>
        <p:grpSpPr>
          <a:xfrm>
            <a:off x="2915816" y="1988840"/>
            <a:ext cx="5976664" cy="923330"/>
            <a:chOff x="2915816" y="1988840"/>
            <a:chExt cx="5976664" cy="923330"/>
          </a:xfrm>
        </p:grpSpPr>
        <p:sp>
          <p:nvSpPr>
            <p:cNvPr id="16" name="15 CuadroTexto"/>
            <p:cNvSpPr txBox="1"/>
            <p:nvPr/>
          </p:nvSpPr>
          <p:spPr>
            <a:xfrm>
              <a:off x="3563888" y="1988840"/>
              <a:ext cx="53285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1.- Los niños, niñas y adolescentes tienen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derecho a hacer uso de Internet</a:t>
              </a:r>
              <a:r>
                <a:rPr lang="es-ES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, 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el móvil y el resto de las TIC.</a:t>
              </a:r>
            </a:p>
          </p:txBody>
        </p:sp>
        <p:sp>
          <p:nvSpPr>
            <p:cNvPr id="25" name="24 Elipse"/>
            <p:cNvSpPr/>
            <p:nvPr/>
          </p:nvSpPr>
          <p:spPr>
            <a:xfrm>
              <a:off x="2915816" y="2132856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2915816" y="3081734"/>
            <a:ext cx="6156176" cy="1200329"/>
            <a:chOff x="2915816" y="3081734"/>
            <a:chExt cx="6156176" cy="1200329"/>
          </a:xfrm>
        </p:grpSpPr>
        <p:sp>
          <p:nvSpPr>
            <p:cNvPr id="17" name="16 CuadroTexto"/>
            <p:cNvSpPr txBox="1"/>
            <p:nvPr/>
          </p:nvSpPr>
          <p:spPr>
            <a:xfrm>
              <a:off x="3563888" y="3081734"/>
              <a:ext cx="55081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2.- Los niños y niñas tiene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derecho a ser  acompañados en su proceso de iniciación 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en Internet y las TIC, siendo sus padres, tutores y educadores los responsables de orientarlos</a:t>
              </a:r>
            </a:p>
          </p:txBody>
        </p:sp>
        <p:sp>
          <p:nvSpPr>
            <p:cNvPr id="26" name="25 Elipse"/>
            <p:cNvSpPr/>
            <p:nvPr/>
          </p:nvSpPr>
          <p:spPr>
            <a:xfrm>
              <a:off x="2915816" y="3356992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2915816" y="4521894"/>
            <a:ext cx="6156176" cy="1200329"/>
            <a:chOff x="2915816" y="4521894"/>
            <a:chExt cx="6156176" cy="1200329"/>
          </a:xfrm>
        </p:grpSpPr>
        <p:sp>
          <p:nvSpPr>
            <p:cNvPr id="18" name="17 CuadroTexto"/>
            <p:cNvSpPr txBox="1"/>
            <p:nvPr/>
          </p:nvSpPr>
          <p:spPr>
            <a:xfrm>
              <a:off x="3635896" y="4521894"/>
              <a:ext cx="543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3.- La función primordial de los padres, tutores y educadores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será prevenirlos de los riesgos 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que pueda asumir en la utilización de Internet y las TIC</a:t>
              </a:r>
            </a:p>
          </p:txBody>
        </p:sp>
        <p:sp>
          <p:nvSpPr>
            <p:cNvPr id="27" name="26 Elipse"/>
            <p:cNvSpPr/>
            <p:nvPr/>
          </p:nvSpPr>
          <p:spPr>
            <a:xfrm>
              <a:off x="2915816" y="4797152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DERECHOS DEL MENOR E INTERNET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19966244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9" name="58 Arco"/>
          <p:cNvSpPr/>
          <p:nvPr/>
        </p:nvSpPr>
        <p:spPr>
          <a:xfrm>
            <a:off x="-2700808" y="-171400"/>
            <a:ext cx="5292080" cy="4968552"/>
          </a:xfrm>
          <a:prstGeom prst="arc">
            <a:avLst>
              <a:gd name="adj1" fmla="val 2630813"/>
              <a:gd name="adj2" fmla="val 5398180"/>
            </a:avLst>
          </a:prstGeom>
          <a:ln w="381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grpSp>
        <p:nvGrpSpPr>
          <p:cNvPr id="33" name="32 Grupo"/>
          <p:cNvGrpSpPr/>
          <p:nvPr/>
        </p:nvGrpSpPr>
        <p:grpSpPr>
          <a:xfrm>
            <a:off x="3059832" y="3380799"/>
            <a:ext cx="6012160" cy="1200329"/>
            <a:chOff x="3059832" y="3380799"/>
            <a:chExt cx="6012160" cy="1200329"/>
          </a:xfrm>
        </p:grpSpPr>
        <p:sp>
          <p:nvSpPr>
            <p:cNvPr id="27" name="26 Elipse"/>
            <p:cNvSpPr/>
            <p:nvPr/>
          </p:nvSpPr>
          <p:spPr>
            <a:xfrm>
              <a:off x="3059832" y="3596823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707904" y="3380799"/>
              <a:ext cx="53640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5.- Si el niño es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menor de 14 años se necesita del consentimiento de madres, padres o tutores legales para que se puedan tratar sus datos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. </a:t>
              </a:r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3059832" y="4676943"/>
            <a:ext cx="5940152" cy="1477328"/>
            <a:chOff x="3059832" y="4676943"/>
            <a:chExt cx="5940152" cy="1477328"/>
          </a:xfrm>
        </p:grpSpPr>
        <p:sp>
          <p:nvSpPr>
            <p:cNvPr id="29" name="28 CuadroTexto"/>
            <p:cNvSpPr txBox="1"/>
            <p:nvPr/>
          </p:nvSpPr>
          <p:spPr>
            <a:xfrm>
              <a:off x="3707904" y="4676943"/>
              <a:ext cx="52920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6.- Se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podrán tratar los datos de mayores de 14 años con su consentimiento, excepto en los casos en que la ley exija 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para su prestación la asistencia de sus padres o tutores.</a:t>
              </a:r>
            </a:p>
          </p:txBody>
        </p:sp>
        <p:sp>
          <p:nvSpPr>
            <p:cNvPr id="31" name="30 Elipse"/>
            <p:cNvSpPr/>
            <p:nvPr/>
          </p:nvSpPr>
          <p:spPr>
            <a:xfrm>
              <a:off x="3059832" y="4964975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059832" y="2084655"/>
            <a:ext cx="6084168" cy="1200329"/>
            <a:chOff x="3059832" y="2084655"/>
            <a:chExt cx="6084168" cy="1200329"/>
          </a:xfrm>
        </p:grpSpPr>
        <p:sp>
          <p:nvSpPr>
            <p:cNvPr id="19" name="18 CuadroTexto"/>
            <p:cNvSpPr txBox="1"/>
            <p:nvPr/>
          </p:nvSpPr>
          <p:spPr>
            <a:xfrm>
              <a:off x="3707904" y="2084655"/>
              <a:ext cx="543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4.- Frente a los comportamientos inapropiados e ilícitos generados por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los propios menores , los padres son responsables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 y se aplicarán las normas legales correspondientes.</a:t>
              </a:r>
            </a:p>
          </p:txBody>
        </p:sp>
        <p:sp>
          <p:nvSpPr>
            <p:cNvPr id="26" name="25 Elipse"/>
            <p:cNvSpPr/>
            <p:nvPr/>
          </p:nvSpPr>
          <p:spPr>
            <a:xfrm>
              <a:off x="3059832" y="2300679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DERECHOS DEL MENOR E INTERNET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1988990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55" name="AutoShape 11" descr="Resultado de imagen de instagram men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2" name="AutoShape 2" descr="Resultado de imagen de ask.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5846" name="AutoShape 6" descr="Resultado de imagen de Phe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9" name="58 Arco"/>
          <p:cNvSpPr/>
          <p:nvPr/>
        </p:nvSpPr>
        <p:spPr>
          <a:xfrm>
            <a:off x="-2700808" y="-171400"/>
            <a:ext cx="5292080" cy="4968552"/>
          </a:xfrm>
          <a:prstGeom prst="arc">
            <a:avLst>
              <a:gd name="adj1" fmla="val 2287714"/>
              <a:gd name="adj2" fmla="val 5398180"/>
            </a:avLst>
          </a:prstGeom>
          <a:ln w="381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grpSp>
        <p:nvGrpSpPr>
          <p:cNvPr id="32" name="31 Grupo"/>
          <p:cNvGrpSpPr/>
          <p:nvPr/>
        </p:nvGrpSpPr>
        <p:grpSpPr>
          <a:xfrm>
            <a:off x="2915816" y="1916832"/>
            <a:ext cx="5940152" cy="923330"/>
            <a:chOff x="2915816" y="1916832"/>
            <a:chExt cx="5940152" cy="923330"/>
          </a:xfrm>
        </p:grpSpPr>
        <p:sp>
          <p:nvSpPr>
            <p:cNvPr id="25" name="24 CuadroTexto"/>
            <p:cNvSpPr txBox="1"/>
            <p:nvPr/>
          </p:nvSpPr>
          <p:spPr>
            <a:xfrm>
              <a:off x="3563888" y="1916832"/>
              <a:ext cx="5292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7.- Los padres, madres y tutores tienen la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obligación legal de velar  por la intimidad y la imagen del menor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. </a:t>
              </a:r>
            </a:p>
          </p:txBody>
        </p:sp>
        <p:sp>
          <p:nvSpPr>
            <p:cNvPr id="27" name="26 Elipse"/>
            <p:cNvSpPr/>
            <p:nvPr/>
          </p:nvSpPr>
          <p:spPr>
            <a:xfrm>
              <a:off x="2915816" y="2060848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2915816" y="3212976"/>
            <a:ext cx="6156176" cy="1200329"/>
            <a:chOff x="2915816" y="3212976"/>
            <a:chExt cx="6156176" cy="1200329"/>
          </a:xfrm>
        </p:grpSpPr>
        <p:sp>
          <p:nvSpPr>
            <p:cNvPr id="20" name="19 CuadroTexto"/>
            <p:cNvSpPr txBox="1"/>
            <p:nvPr/>
          </p:nvSpPr>
          <p:spPr>
            <a:xfrm>
              <a:off x="3563888" y="3212976"/>
              <a:ext cx="55081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8.- Cuando alguien recoge datos de menores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no puede solicitar datos de su entorno familiar salvo para dirigirse a los padres y madres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 y solicitar su autorización cuando sea necesaria.</a:t>
              </a:r>
            </a:p>
          </p:txBody>
        </p:sp>
        <p:sp>
          <p:nvSpPr>
            <p:cNvPr id="28" name="27 Elipse"/>
            <p:cNvSpPr/>
            <p:nvPr/>
          </p:nvSpPr>
          <p:spPr>
            <a:xfrm>
              <a:off x="2915816" y="3573016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2915816" y="4941168"/>
            <a:ext cx="5832648" cy="923330"/>
            <a:chOff x="2915816" y="4941168"/>
            <a:chExt cx="5832648" cy="923330"/>
          </a:xfrm>
        </p:grpSpPr>
        <p:sp>
          <p:nvSpPr>
            <p:cNvPr id="26" name="25 CuadroTexto"/>
            <p:cNvSpPr txBox="1"/>
            <p:nvPr/>
          </p:nvSpPr>
          <p:spPr>
            <a:xfrm>
              <a:off x="3563888" y="4941168"/>
              <a:ext cx="5184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9.- </a:t>
              </a:r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No pueden tratarse los datos de nuestros hijos menores de 14 años sin solicitar </a:t>
              </a:r>
              <a:r>
                <a:rPr lang="es-ES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autorización de los padres.</a:t>
              </a:r>
            </a:p>
          </p:txBody>
        </p:sp>
        <p:sp>
          <p:nvSpPr>
            <p:cNvPr id="29" name="28 Elipse"/>
            <p:cNvSpPr/>
            <p:nvPr/>
          </p:nvSpPr>
          <p:spPr>
            <a:xfrm>
              <a:off x="2915816" y="5085184"/>
              <a:ext cx="576064" cy="57606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0" y="5229200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DERECHOS DEL MENOR E INTERNET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26 Elipse"/>
          <p:cNvSpPr/>
          <p:nvPr/>
        </p:nvSpPr>
        <p:spPr>
          <a:xfrm>
            <a:off x="3131840" y="2060848"/>
            <a:ext cx="3168352" cy="31683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entury Gothic" pitchFamily="34" charset="0"/>
              </a:rPr>
              <a:t>UN  MUNDO DE POSIBILIDADES</a:t>
            </a:r>
            <a:endParaRPr lang="es-ES" sz="2000" dirty="0">
              <a:latin typeface="Century Gothic" pitchFamily="34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6660232" y="2492896"/>
            <a:ext cx="1728192" cy="16561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entury Gothic" pitchFamily="34" charset="0"/>
              </a:rPr>
              <a:t>RIESGOS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 rot="6315352">
            <a:off x="2872074" y="1744550"/>
            <a:ext cx="3546326" cy="374687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10325609"/>
              </a:avLst>
            </a:prstTxWarp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s-ES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</a:rPr>
              <a:t>orientación formación supervisión filtrado</a:t>
            </a:r>
            <a:endParaRPr lang="es-ES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Century Gothic" pitchFamily="34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2771800" y="1700808"/>
            <a:ext cx="4032448" cy="3816424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Forma libre"/>
          <p:cNvSpPr/>
          <p:nvPr/>
        </p:nvSpPr>
        <p:spPr>
          <a:xfrm>
            <a:off x="1582821" y="2023409"/>
            <a:ext cx="2523958" cy="4122821"/>
          </a:xfrm>
          <a:custGeom>
            <a:avLst/>
            <a:gdLst>
              <a:gd name="connsiteX0" fmla="*/ 2523958 w 2523958"/>
              <a:gd name="connsiteY0" fmla="*/ 0 h 4122821"/>
              <a:gd name="connsiteX1" fmla="*/ 1898316 w 2523958"/>
              <a:gd name="connsiteY1" fmla="*/ 1106905 h 4122821"/>
              <a:gd name="connsiteX2" fmla="*/ 967874 w 2523958"/>
              <a:gd name="connsiteY2" fmla="*/ 1973179 h 4122821"/>
              <a:gd name="connsiteX3" fmla="*/ 37432 w 2523958"/>
              <a:gd name="connsiteY3" fmla="*/ 2775284 h 4122821"/>
              <a:gd name="connsiteX4" fmla="*/ 743284 w 2523958"/>
              <a:gd name="connsiteY4" fmla="*/ 4122821 h 4122821"/>
              <a:gd name="connsiteX5" fmla="*/ 743284 w 2523958"/>
              <a:gd name="connsiteY5" fmla="*/ 4122821 h 412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3958" h="4122821">
                <a:moveTo>
                  <a:pt x="2523958" y="0"/>
                </a:moveTo>
                <a:cubicBezTo>
                  <a:pt x="2340810" y="389021"/>
                  <a:pt x="2157663" y="778042"/>
                  <a:pt x="1898316" y="1106905"/>
                </a:cubicBezTo>
                <a:cubicBezTo>
                  <a:pt x="1638969" y="1435768"/>
                  <a:pt x="1278021" y="1695116"/>
                  <a:pt x="967874" y="1973179"/>
                </a:cubicBezTo>
                <a:cubicBezTo>
                  <a:pt x="657727" y="2251242"/>
                  <a:pt x="74864" y="2417010"/>
                  <a:pt x="37432" y="2775284"/>
                </a:cubicBezTo>
                <a:cubicBezTo>
                  <a:pt x="0" y="3133558"/>
                  <a:pt x="743284" y="4122821"/>
                  <a:pt x="743284" y="4122821"/>
                </a:cubicBezTo>
                <a:lnTo>
                  <a:pt x="743284" y="4122821"/>
                </a:ln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4" name="43 Elipse"/>
          <p:cNvSpPr/>
          <p:nvPr/>
        </p:nvSpPr>
        <p:spPr>
          <a:xfrm>
            <a:off x="3923928" y="1846565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45 Rectángulo"/>
          <p:cNvSpPr/>
          <p:nvPr/>
        </p:nvSpPr>
        <p:spPr>
          <a:xfrm>
            <a:off x="4355976" y="1702549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Potencia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entornos de relación </a:t>
            </a:r>
            <a:r>
              <a:rPr lang="es-ES" dirty="0" smtClean="0">
                <a:latin typeface="Century Gothic" pitchFamily="34" charset="0"/>
              </a:rPr>
              <a:t>muy ricos por su diversidad y </a:t>
            </a:r>
            <a:r>
              <a:rPr lang="es-ES" dirty="0" err="1" smtClean="0">
                <a:latin typeface="Century Gothic" pitchFamily="34" charset="0"/>
              </a:rPr>
              <a:t>multidimensionalidad</a:t>
            </a:r>
            <a:r>
              <a:rPr lang="es-ES" dirty="0" smtClean="0">
                <a:latin typeface="Century Gothic" pitchFamily="34" charset="0"/>
              </a:rPr>
              <a:t>.</a:t>
            </a:r>
            <a:endParaRPr lang="es-ES" dirty="0"/>
          </a:p>
        </p:txBody>
      </p:sp>
      <p:sp>
        <p:nvSpPr>
          <p:cNvPr id="47" name="46 Elipse"/>
          <p:cNvSpPr/>
          <p:nvPr/>
        </p:nvSpPr>
        <p:spPr>
          <a:xfrm>
            <a:off x="3347864" y="2854677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Rectángulo"/>
          <p:cNvSpPr/>
          <p:nvPr/>
        </p:nvSpPr>
        <p:spPr>
          <a:xfrm>
            <a:off x="3779912" y="2638653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Impulsa la interacción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entre las personas, el trabajo en grupo y la creatividad </a:t>
            </a:r>
            <a:r>
              <a:rPr lang="es-ES" dirty="0" smtClean="0">
                <a:latin typeface="Century Gothic" pitchFamily="34" charset="0"/>
              </a:rPr>
              <a:t>compartida.</a:t>
            </a:r>
            <a:endParaRPr lang="es-ES" dirty="0"/>
          </a:p>
        </p:txBody>
      </p:sp>
      <p:sp>
        <p:nvSpPr>
          <p:cNvPr id="50" name="49 Elipse"/>
          <p:cNvSpPr/>
          <p:nvPr/>
        </p:nvSpPr>
        <p:spPr>
          <a:xfrm>
            <a:off x="1763688" y="4294837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Rectángulo"/>
          <p:cNvSpPr/>
          <p:nvPr/>
        </p:nvSpPr>
        <p:spPr>
          <a:xfrm>
            <a:off x="3131840" y="3574757"/>
            <a:ext cx="630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Desarrolla una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cultura de participación </a:t>
            </a:r>
            <a:r>
              <a:rPr lang="es-ES" dirty="0" smtClean="0">
                <a:latin typeface="Century Gothic" pitchFamily="34" charset="0"/>
              </a:rPr>
              <a:t>y de compartir conocimiento.</a:t>
            </a:r>
            <a:endParaRPr lang="es-ES" dirty="0"/>
          </a:p>
        </p:txBody>
      </p:sp>
      <p:sp>
        <p:nvSpPr>
          <p:cNvPr id="53" name="52 Elipse"/>
          <p:cNvSpPr/>
          <p:nvPr/>
        </p:nvSpPr>
        <p:spPr>
          <a:xfrm>
            <a:off x="2699792" y="3574757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Rectángulo"/>
          <p:cNvSpPr/>
          <p:nvPr/>
        </p:nvSpPr>
        <p:spPr>
          <a:xfrm>
            <a:off x="2267744" y="4366845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Mantiene y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refuerza la amistad </a:t>
            </a:r>
            <a:r>
              <a:rPr lang="es-ES" dirty="0" smtClean="0">
                <a:latin typeface="Century Gothic" pitchFamily="34" charset="0"/>
              </a:rPr>
              <a:t>con los amigos reales</a:t>
            </a:r>
            <a:endParaRPr lang="es-ES" dirty="0"/>
          </a:p>
        </p:txBody>
      </p:sp>
      <p:sp>
        <p:nvSpPr>
          <p:cNvPr id="55" name="54 CuadroTexto"/>
          <p:cNvSpPr txBox="1"/>
          <p:nvPr/>
        </p:nvSpPr>
        <p:spPr>
          <a:xfrm>
            <a:off x="3059832" y="1196752"/>
            <a:ext cx="550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POSIBILIDADES DE EDUCATIVAS DE INTERNET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2051720" y="508692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Crea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entornos de creatividad </a:t>
            </a:r>
            <a:r>
              <a:rPr lang="es-ES" dirty="0" smtClean="0">
                <a:latin typeface="Century Gothic" pitchFamily="34" charset="0"/>
              </a:rPr>
              <a:t>y difusión de ideas, conocimientos.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483768" y="5807005"/>
            <a:ext cx="666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Permite </a:t>
            </a:r>
            <a:r>
              <a:rPr lang="es-ES" b="1" dirty="0" smtClean="0">
                <a:latin typeface="Century Gothic" pitchFamily="34" charset="0"/>
              </a:rPr>
              <a:t>descubrir , explorar, analizar  y organizar la información</a:t>
            </a:r>
            <a:r>
              <a:rPr lang="es-ES" dirty="0" smtClean="0">
                <a:latin typeface="Century Gothic" pitchFamily="34" charset="0"/>
              </a:rPr>
              <a:t> para </a:t>
            </a:r>
            <a:r>
              <a:rPr lang="es-ES" b="1" dirty="0" smtClean="0">
                <a:latin typeface="Century Gothic" pitchFamily="34" charset="0"/>
              </a:rPr>
              <a:t>crear </a:t>
            </a:r>
            <a:r>
              <a:rPr lang="es-ES" dirty="0" smtClean="0">
                <a:latin typeface="Century Gothic" pitchFamily="34" charset="0"/>
              </a:rPr>
              <a:t>conocimiento.</a:t>
            </a:r>
          </a:p>
        </p:txBody>
      </p:sp>
      <p:sp>
        <p:nvSpPr>
          <p:cNvPr id="28" name="27 Elipse"/>
          <p:cNvSpPr/>
          <p:nvPr/>
        </p:nvSpPr>
        <p:spPr>
          <a:xfrm>
            <a:off x="1691680" y="5230941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2123728" y="5951021"/>
            <a:ext cx="360040" cy="3600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4" grpId="0" animBg="1"/>
      <p:bldP spid="46" grpId="0"/>
      <p:bldP spid="47" grpId="0" animBg="1"/>
      <p:bldP spid="49" grpId="0"/>
      <p:bldP spid="50" grpId="0" animBg="1"/>
      <p:bldP spid="52" grpId="0"/>
      <p:bldP spid="53" grpId="0" animBg="1"/>
      <p:bldP spid="54" grpId="0"/>
      <p:bldP spid="26" grpId="0"/>
      <p:bldP spid="27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5652120" y="3861048"/>
            <a:ext cx="3491880" cy="830997"/>
            <a:chOff x="5652120" y="3861048"/>
            <a:chExt cx="3491880" cy="830997"/>
          </a:xfrm>
        </p:grpSpPr>
        <p:sp>
          <p:nvSpPr>
            <p:cNvPr id="20" name="19 CuadroTexto"/>
            <p:cNvSpPr txBox="1"/>
            <p:nvPr/>
          </p:nvSpPr>
          <p:spPr>
            <a:xfrm>
              <a:off x="7164288" y="3861048"/>
              <a:ext cx="19797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RIESGOS ECONÓMICOS Y/O FRAUDES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23" name="22 Conector recto"/>
            <p:cNvCxnSpPr>
              <a:endCxn id="20" idx="1"/>
            </p:cNvCxnSpPr>
            <p:nvPr/>
          </p:nvCxnSpPr>
          <p:spPr>
            <a:xfrm>
              <a:off x="5652120" y="3913892"/>
              <a:ext cx="1512168" cy="362655"/>
            </a:xfrm>
            <a:prstGeom prst="line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34 Grupo"/>
          <p:cNvGrpSpPr/>
          <p:nvPr/>
        </p:nvGrpSpPr>
        <p:grpSpPr>
          <a:xfrm>
            <a:off x="4644008" y="3913892"/>
            <a:ext cx="1584176" cy="2188115"/>
            <a:chOff x="4644008" y="3913892"/>
            <a:chExt cx="1584176" cy="2188115"/>
          </a:xfrm>
        </p:grpSpPr>
        <p:sp>
          <p:nvSpPr>
            <p:cNvPr id="21" name="20 CuadroTexto"/>
            <p:cNvSpPr txBox="1"/>
            <p:nvPr/>
          </p:nvSpPr>
          <p:spPr>
            <a:xfrm>
              <a:off x="4644008" y="5517232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AMENAZAS TÉCNICAS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24" name="23 Conector recto"/>
            <p:cNvCxnSpPr/>
            <p:nvPr/>
          </p:nvCxnSpPr>
          <p:spPr>
            <a:xfrm flipH="1">
              <a:off x="5292080" y="3913892"/>
              <a:ext cx="360040" cy="1387316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30 Grupo"/>
          <p:cNvGrpSpPr/>
          <p:nvPr/>
        </p:nvGrpSpPr>
        <p:grpSpPr>
          <a:xfrm>
            <a:off x="5652120" y="3212976"/>
            <a:ext cx="3491880" cy="720080"/>
            <a:chOff x="5652120" y="3212976"/>
            <a:chExt cx="3491880" cy="720080"/>
          </a:xfrm>
        </p:grpSpPr>
        <p:sp>
          <p:nvSpPr>
            <p:cNvPr id="18" name="17 CuadroTexto"/>
            <p:cNvSpPr txBox="1"/>
            <p:nvPr/>
          </p:nvSpPr>
          <p:spPr>
            <a:xfrm>
              <a:off x="7271792" y="3212976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ACOSO SEXUAL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30" name="29 Conector recto"/>
            <p:cNvCxnSpPr/>
            <p:nvPr/>
          </p:nvCxnSpPr>
          <p:spPr>
            <a:xfrm flipV="1">
              <a:off x="5652120" y="3356992"/>
              <a:ext cx="1656184" cy="576064"/>
            </a:xfrm>
            <a:prstGeom prst="line">
              <a:avLst/>
            </a:prstGeom>
            <a:ln w="76200">
              <a:solidFill>
                <a:schemeClr val="accent5">
                  <a:lumMod val="40000"/>
                  <a:lumOff val="6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580112" y="1772816"/>
            <a:ext cx="3240360" cy="2141076"/>
            <a:chOff x="5580112" y="1772816"/>
            <a:chExt cx="3240360" cy="2141076"/>
          </a:xfrm>
        </p:grpSpPr>
        <p:sp>
          <p:nvSpPr>
            <p:cNvPr id="16" name="15 CuadroTexto"/>
            <p:cNvSpPr txBox="1"/>
            <p:nvPr/>
          </p:nvSpPr>
          <p:spPr>
            <a:xfrm>
              <a:off x="6660232" y="1772816"/>
              <a:ext cx="2160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ACCESO A CONTENIDOS INAPROPIADOS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34" name="33 Conector recto"/>
            <p:cNvCxnSpPr>
              <a:endCxn id="16" idx="2"/>
            </p:cNvCxnSpPr>
            <p:nvPr/>
          </p:nvCxnSpPr>
          <p:spPr>
            <a:xfrm flipV="1">
              <a:off x="5580112" y="2603813"/>
              <a:ext cx="2160240" cy="1310079"/>
            </a:xfrm>
            <a:prstGeom prst="line">
              <a:avLst/>
            </a:prstGeom>
            <a:ln w="76200">
              <a:solidFill>
                <a:schemeClr val="accent6">
                  <a:lumMod val="20000"/>
                  <a:lumOff val="8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26 Grupo"/>
          <p:cNvGrpSpPr/>
          <p:nvPr/>
        </p:nvGrpSpPr>
        <p:grpSpPr>
          <a:xfrm>
            <a:off x="4932040" y="1484784"/>
            <a:ext cx="1512168" cy="2429108"/>
            <a:chOff x="4932040" y="1484784"/>
            <a:chExt cx="1512168" cy="2429108"/>
          </a:xfrm>
        </p:grpSpPr>
        <p:sp>
          <p:nvSpPr>
            <p:cNvPr id="13" name="12 CuadroTexto"/>
            <p:cNvSpPr txBox="1"/>
            <p:nvPr/>
          </p:nvSpPr>
          <p:spPr>
            <a:xfrm>
              <a:off x="4932040" y="1484784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USO  ABUSIVO Y ADICCIÓN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38" name="37 Conector recto"/>
            <p:cNvCxnSpPr>
              <a:stCxn id="13" idx="2"/>
            </p:cNvCxnSpPr>
            <p:nvPr/>
          </p:nvCxnSpPr>
          <p:spPr>
            <a:xfrm flipH="1">
              <a:off x="5652120" y="2315781"/>
              <a:ext cx="36004" cy="1598111"/>
            </a:xfrm>
            <a:prstGeom prst="line">
              <a:avLst/>
            </a:prstGeom>
            <a:ln w="762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38 Grupo"/>
          <p:cNvGrpSpPr/>
          <p:nvPr/>
        </p:nvGrpSpPr>
        <p:grpSpPr>
          <a:xfrm>
            <a:off x="2699792" y="1772816"/>
            <a:ext cx="2952328" cy="2141076"/>
            <a:chOff x="2699792" y="1772816"/>
            <a:chExt cx="2952328" cy="2141076"/>
          </a:xfrm>
        </p:grpSpPr>
        <p:sp>
          <p:nvSpPr>
            <p:cNvPr id="14" name="13 CuadroTexto"/>
            <p:cNvSpPr txBox="1"/>
            <p:nvPr/>
          </p:nvSpPr>
          <p:spPr>
            <a:xfrm>
              <a:off x="2699792" y="1772816"/>
              <a:ext cx="20162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VULNERACIÓN DE  LA PROPIEDAD INTELECTUAL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40" name="39 Conector recto"/>
            <p:cNvCxnSpPr/>
            <p:nvPr/>
          </p:nvCxnSpPr>
          <p:spPr>
            <a:xfrm>
              <a:off x="3851920" y="2636912"/>
              <a:ext cx="1800200" cy="127698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32 Grupo"/>
          <p:cNvGrpSpPr/>
          <p:nvPr/>
        </p:nvGrpSpPr>
        <p:grpSpPr>
          <a:xfrm>
            <a:off x="5652120" y="3913892"/>
            <a:ext cx="3491880" cy="1972091"/>
            <a:chOff x="5652120" y="3913892"/>
            <a:chExt cx="3491880" cy="1972091"/>
          </a:xfrm>
        </p:grpSpPr>
        <p:sp>
          <p:nvSpPr>
            <p:cNvPr id="19" name="18 CuadroTexto"/>
            <p:cNvSpPr txBox="1"/>
            <p:nvPr/>
          </p:nvSpPr>
          <p:spPr>
            <a:xfrm>
              <a:off x="6623720" y="5301208"/>
              <a:ext cx="252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AMENAZAS A LA PRIVACIDAD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45" name="44 Conector recto"/>
            <p:cNvCxnSpPr/>
            <p:nvPr/>
          </p:nvCxnSpPr>
          <p:spPr>
            <a:xfrm>
              <a:off x="5652120" y="3913892"/>
              <a:ext cx="1440160" cy="1243300"/>
            </a:xfrm>
            <a:prstGeom prst="line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36 Grupo"/>
          <p:cNvGrpSpPr/>
          <p:nvPr/>
        </p:nvGrpSpPr>
        <p:grpSpPr>
          <a:xfrm>
            <a:off x="2267744" y="3429000"/>
            <a:ext cx="3384376" cy="484892"/>
            <a:chOff x="2267744" y="3429000"/>
            <a:chExt cx="3384376" cy="484892"/>
          </a:xfrm>
        </p:grpSpPr>
        <p:cxnSp>
          <p:nvCxnSpPr>
            <p:cNvPr id="48" name="47 Conector recto"/>
            <p:cNvCxnSpPr/>
            <p:nvPr/>
          </p:nvCxnSpPr>
          <p:spPr>
            <a:xfrm flipH="1" flipV="1">
              <a:off x="4211960" y="3582889"/>
              <a:ext cx="1440160" cy="331003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50 CuadroTexto"/>
            <p:cNvSpPr txBox="1"/>
            <p:nvPr/>
          </p:nvSpPr>
          <p:spPr>
            <a:xfrm>
              <a:off x="2267744" y="3429000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IDENTIDAD</a:t>
              </a:r>
              <a:endParaRPr lang="es-ES" sz="1600" dirty="0">
                <a:latin typeface="Century Gothic" pitchFamily="34" charset="0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2339752" y="3933056"/>
            <a:ext cx="3312368" cy="975013"/>
            <a:chOff x="2339752" y="3933056"/>
            <a:chExt cx="3312368" cy="975013"/>
          </a:xfrm>
        </p:grpSpPr>
        <p:sp>
          <p:nvSpPr>
            <p:cNvPr id="17" name="16 CuadroTexto"/>
            <p:cNvSpPr txBox="1"/>
            <p:nvPr/>
          </p:nvSpPr>
          <p:spPr>
            <a:xfrm>
              <a:off x="2339752" y="4077072"/>
              <a:ext cx="2520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INTERACCIÓN Y ACECHO POR OTRAS PERSONAS</a:t>
              </a:r>
              <a:endParaRPr lang="es-ES" sz="1600" dirty="0">
                <a:latin typeface="Century Gothic" pitchFamily="34" charset="0"/>
              </a:endParaRPr>
            </a:p>
          </p:txBody>
        </p:sp>
        <p:cxnSp>
          <p:nvCxnSpPr>
            <p:cNvPr id="60" name="59 Conector recto"/>
            <p:cNvCxnSpPr>
              <a:endCxn id="17" idx="3"/>
            </p:cNvCxnSpPr>
            <p:nvPr/>
          </p:nvCxnSpPr>
          <p:spPr>
            <a:xfrm flipH="1">
              <a:off x="4860032" y="3933056"/>
              <a:ext cx="792088" cy="559515"/>
            </a:xfrm>
            <a:prstGeom prst="line">
              <a:avLst/>
            </a:prstGeom>
            <a:ln w="76200">
              <a:solidFill>
                <a:schemeClr val="tx2">
                  <a:lumMod val="60000"/>
                  <a:lumOff val="4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27 CuadroTexto"/>
          <p:cNvSpPr txBox="1"/>
          <p:nvPr/>
        </p:nvSpPr>
        <p:spPr>
          <a:xfrm>
            <a:off x="0" y="5517232"/>
            <a:ext cx="2800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REFLEJO DEL MUNDO</a:t>
            </a:r>
          </a:p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FÍSICO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481628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3743400" y="3645024"/>
            <a:ext cx="5400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Cualquier tecnología unida a la ciencia  produce un cambio en la forma de vivir y de entender la realidad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.</a:t>
            </a:r>
            <a:endParaRPr lang="es-ES" sz="2800" b="1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lvl="1" algn="r"/>
            <a:endParaRPr lang="es-ES" b="1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  <a:p>
            <a:pPr lvl="1" algn="r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Nicholas </a:t>
            </a:r>
            <a:r>
              <a:rPr lang="es-ES" b="1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Negroponte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098" name="Picture 2" descr="http://www.clker.com/cliparts/r/L/A/C/5/b/gray-quotation-marks-hi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67744" y="3429000"/>
            <a:ext cx="1421930" cy="936104"/>
          </a:xfrm>
          <a:prstGeom prst="rect">
            <a:avLst/>
          </a:prstGeom>
          <a:noFill/>
        </p:spPr>
      </p:pic>
      <p:sp>
        <p:nvSpPr>
          <p:cNvPr id="9" name="8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3059832" y="1196752"/>
            <a:ext cx="6102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LO QUE PREOCUPA  A  LOS PADRES DE INTERNET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2627784" y="1628800"/>
            <a:ext cx="6516216" cy="4824536"/>
            <a:chOff x="2627784" y="1628800"/>
            <a:chExt cx="6516216" cy="4824536"/>
          </a:xfrm>
        </p:grpSpPr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015"/>
            <a:stretch>
              <a:fillRect/>
            </a:stretch>
          </p:blipFill>
          <p:spPr bwMode="auto">
            <a:xfrm>
              <a:off x="5148064" y="1628800"/>
              <a:ext cx="3995936" cy="441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>
              <a:off x="5868144" y="6114782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16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3968" y="6122708"/>
              <a:ext cx="1584176" cy="322703"/>
            </a:xfrm>
            <a:prstGeom prst="rect">
              <a:avLst/>
            </a:prstGeom>
            <a:noFill/>
          </p:spPr>
        </p:pic>
        <p:sp>
          <p:nvSpPr>
            <p:cNvPr id="17" name="16 CuadroTexto"/>
            <p:cNvSpPr txBox="1"/>
            <p:nvPr/>
          </p:nvSpPr>
          <p:spPr>
            <a:xfrm>
              <a:off x="2627784" y="1772816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Que sean contactados por extraños en Internet.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627784" y="2420888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Que puedan cometer delitos contra su hijo en Internet.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627784" y="3284984"/>
              <a:ext cx="25202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Que sean vejados por otros niños.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627784" y="4005064"/>
              <a:ext cx="237626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Que vean material inapropiado.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627784" y="4725144"/>
              <a:ext cx="24482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Que su hijo pueda cometer delitos.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2627784" y="5373216"/>
              <a:ext cx="26642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Otros temores relacionados con el uso de internet.</a:t>
              </a:r>
              <a:endParaRPr lang="es-ES" sz="1600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3059833" y="126876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LOS MENORES  HAN SUFRIDO EN INTERNET  SITUACIONES DESAGRADABLES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3131840" y="1988840"/>
            <a:ext cx="5544616" cy="4464496"/>
            <a:chOff x="3131840" y="1988840"/>
            <a:chExt cx="5544616" cy="446449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363" t="45792" r="54898" b="13533"/>
            <a:stretch>
              <a:fillRect/>
            </a:stretch>
          </p:blipFill>
          <p:spPr bwMode="auto">
            <a:xfrm>
              <a:off x="3131840" y="1988840"/>
              <a:ext cx="5544616" cy="3573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>
              <a:off x="5868144" y="6114782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16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3968" y="6122708"/>
              <a:ext cx="1584176" cy="322703"/>
            </a:xfrm>
            <a:prstGeom prst="rect">
              <a:avLst/>
            </a:prstGeom>
            <a:noFill/>
          </p:spPr>
        </p:pic>
      </p:grpSp>
      <p:sp>
        <p:nvSpPr>
          <p:cNvPr id="27" name="2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3059833" y="126876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Menores que manifiestan haber visto algo que les ha molestado en el último año.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868144" y="6114782"/>
            <a:ext cx="27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 smtClean="0">
                <a:latin typeface="Century Gothic" pitchFamily="34" charset="0"/>
              </a:rPr>
              <a:t>Encuesta sobre hábitos de uso y seguridad de Internet de menores y jóvenes en España</a:t>
            </a:r>
            <a:endParaRPr lang="es-ES" sz="800" dirty="0">
              <a:latin typeface="Century Gothic" pitchFamily="34" charset="0"/>
            </a:endParaRPr>
          </a:p>
        </p:txBody>
      </p:sp>
      <p:pic>
        <p:nvPicPr>
          <p:cNvPr id="16" name="Picture 4" descr="http://www.interior.gob.es/Mir-theme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122708"/>
            <a:ext cx="1584176" cy="322703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 l="58701" t="38897" r="9163" b="12487"/>
          <a:stretch>
            <a:fillRect/>
          </a:stretch>
        </p:blipFill>
        <p:spPr bwMode="auto">
          <a:xfrm>
            <a:off x="3275856" y="2204864"/>
            <a:ext cx="446449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500523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3059832" y="1268760"/>
            <a:ext cx="3616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ACTITUDES DE PROTECCIÓN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2987824" y="1124744"/>
            <a:ext cx="601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MEDIDAS DE PROTECCIÓN QUE UTILIZAN NORMALMENTE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2843808" y="1772816"/>
            <a:ext cx="6300192" cy="4723116"/>
            <a:chOff x="2843808" y="1916832"/>
            <a:chExt cx="6300192" cy="47231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084" t="21243"/>
            <a:stretch>
              <a:fillRect/>
            </a:stretch>
          </p:blipFill>
          <p:spPr bwMode="auto">
            <a:xfrm>
              <a:off x="5292080" y="1916832"/>
              <a:ext cx="3851920" cy="4538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>
              <a:off x="2843808" y="2852936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Controles parentales y bloqueo de páginas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915816" y="2060848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Antivirus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2915816" y="3717032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Programas de seguimiento de páginas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915816" y="4797152"/>
              <a:ext cx="12961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Otros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915816" y="5445224"/>
              <a:ext cx="216024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entury Gothic" pitchFamily="34" charset="0"/>
                </a:rPr>
                <a:t>Limitadores de tiempo en el uso de Internet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5868144" y="6301394"/>
              <a:ext cx="27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latin typeface="Century Gothic" pitchFamily="34" charset="0"/>
                </a:rPr>
                <a:t>Encuesta sobre hábitos de uso y seguridad de Internet de menores y jóvenes en España</a:t>
              </a:r>
              <a:endParaRPr lang="es-ES" sz="800" dirty="0">
                <a:latin typeface="Century Gothic" pitchFamily="34" charset="0"/>
              </a:endParaRPr>
            </a:p>
          </p:txBody>
        </p:sp>
        <p:pic>
          <p:nvPicPr>
            <p:cNvPr id="21" name="Picture 4" descr="http://www.interior.gob.es/Mir-theme/images/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3968" y="6309320"/>
              <a:ext cx="1584176" cy="322703"/>
            </a:xfrm>
            <a:prstGeom prst="rect">
              <a:avLst/>
            </a:prstGeom>
            <a:noFill/>
          </p:spPr>
        </p:pic>
      </p:grpSp>
      <p:sp>
        <p:nvSpPr>
          <p:cNvPr id="22" name="21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974207"/>
            <a:ext cx="2935753" cy="288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9025" y="1196752"/>
            <a:ext cx="55149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987824" y="1196752"/>
            <a:ext cx="4665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CONTROL QUE PERCIBEN LOS NIÑOS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971600" y="4797152"/>
            <a:ext cx="1584176" cy="1368152"/>
          </a:xfrm>
          <a:prstGeom prst="ellipse">
            <a:avLst/>
          </a:prstGeom>
          <a:noFill/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2987824" y="1268760"/>
            <a:ext cx="4780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RECOMENDACIONES COMO PADRES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5301208"/>
            <a:ext cx="291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CREAR CLIMA DE CONFIANZA. 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3203848" y="2060848"/>
            <a:ext cx="5724128" cy="648072"/>
            <a:chOff x="3203848" y="2060848"/>
            <a:chExt cx="5724128" cy="648072"/>
          </a:xfrm>
        </p:grpSpPr>
        <p:sp>
          <p:nvSpPr>
            <p:cNvPr id="16" name="15 CuadroTexto"/>
            <p:cNvSpPr txBox="1"/>
            <p:nvPr/>
          </p:nvSpPr>
          <p:spPr>
            <a:xfrm>
              <a:off x="3923928" y="2060848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Tratar de familiarizarse con ordenadores, tabletas y móviles, y predicar con el ejemplo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21" name="20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3203848" y="3068960"/>
            <a:ext cx="5724128" cy="648072"/>
            <a:chOff x="3203848" y="2060848"/>
            <a:chExt cx="5724128" cy="648072"/>
          </a:xfrm>
        </p:grpSpPr>
        <p:sp>
          <p:nvSpPr>
            <p:cNvPr id="29" name="28 CuadroTexto"/>
            <p:cNvSpPr txBox="1"/>
            <p:nvPr/>
          </p:nvSpPr>
          <p:spPr>
            <a:xfrm>
              <a:off x="3923928" y="2060848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Intentar compartir experiencias de Internet con sus hijos y dialogar sobre su  uso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30" name="29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3203848" y="4005064"/>
            <a:ext cx="5724128" cy="830997"/>
            <a:chOff x="3203848" y="2060848"/>
            <a:chExt cx="5724128" cy="830997"/>
          </a:xfrm>
        </p:grpSpPr>
        <p:sp>
          <p:nvSpPr>
            <p:cNvPr id="32" name="31 CuadroTexto"/>
            <p:cNvSpPr txBox="1"/>
            <p:nvPr/>
          </p:nvSpPr>
          <p:spPr>
            <a:xfrm>
              <a:off x="3923928" y="2060848"/>
              <a:ext cx="5004048" cy="8309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Mostrar actitud positiva ante el uso de las tecnología y las redes sociales, conociendo sus ventajas y  potenciándolas</a:t>
              </a:r>
            </a:p>
          </p:txBody>
        </p:sp>
        <p:sp>
          <p:nvSpPr>
            <p:cNvPr id="33" name="32 Elipse"/>
            <p:cNvSpPr/>
            <p:nvPr/>
          </p:nvSpPr>
          <p:spPr>
            <a:xfrm>
              <a:off x="3203848" y="2204864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33 Grupo"/>
          <p:cNvGrpSpPr/>
          <p:nvPr/>
        </p:nvGrpSpPr>
        <p:grpSpPr>
          <a:xfrm>
            <a:off x="3203848" y="5157192"/>
            <a:ext cx="5724128" cy="648072"/>
            <a:chOff x="3203848" y="2060848"/>
            <a:chExt cx="5724128" cy="648072"/>
          </a:xfrm>
        </p:grpSpPr>
        <p:sp>
          <p:nvSpPr>
            <p:cNvPr id="35" name="34 CuadroTexto"/>
            <p:cNvSpPr txBox="1"/>
            <p:nvPr/>
          </p:nvSpPr>
          <p:spPr>
            <a:xfrm>
              <a:off x="3923928" y="2060848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Informar de los riesgos de compartir información personal</a:t>
              </a:r>
            </a:p>
          </p:txBody>
        </p:sp>
        <p:sp>
          <p:nvSpPr>
            <p:cNvPr id="36" name="35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2987824" y="1268760"/>
            <a:ext cx="4780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RECOMENDACIONES COMO PADRES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5301208"/>
            <a:ext cx="2915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CREAR CLIMA DE CONFIANZA. 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" name="23 Grupo"/>
          <p:cNvGrpSpPr/>
          <p:nvPr/>
        </p:nvGrpSpPr>
        <p:grpSpPr>
          <a:xfrm>
            <a:off x="3203848" y="2060848"/>
            <a:ext cx="5724128" cy="648072"/>
            <a:chOff x="3203848" y="2060848"/>
            <a:chExt cx="5724128" cy="648072"/>
          </a:xfrm>
        </p:grpSpPr>
        <p:sp>
          <p:nvSpPr>
            <p:cNvPr id="16" name="15 CuadroTexto"/>
            <p:cNvSpPr txBox="1"/>
            <p:nvPr/>
          </p:nvSpPr>
          <p:spPr>
            <a:xfrm>
              <a:off x="3923928" y="2060848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Promover a sus hijos el respeto por la propiedad intelectual en la red.</a:t>
              </a:r>
            </a:p>
          </p:txBody>
        </p:sp>
        <p:sp>
          <p:nvSpPr>
            <p:cNvPr id="21" name="20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26 Grupo"/>
          <p:cNvGrpSpPr/>
          <p:nvPr/>
        </p:nvGrpSpPr>
        <p:grpSpPr>
          <a:xfrm>
            <a:off x="3203848" y="3068960"/>
            <a:ext cx="5724128" cy="648072"/>
            <a:chOff x="3203848" y="2060848"/>
            <a:chExt cx="5724128" cy="648072"/>
          </a:xfrm>
        </p:grpSpPr>
        <p:sp>
          <p:nvSpPr>
            <p:cNvPr id="29" name="28 CuadroTexto"/>
            <p:cNvSpPr txBox="1"/>
            <p:nvPr/>
          </p:nvSpPr>
          <p:spPr>
            <a:xfrm>
              <a:off x="3923928" y="2060848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Acordar con ellos qué contenidos  son los adecuados</a:t>
              </a:r>
            </a:p>
          </p:txBody>
        </p:sp>
        <p:sp>
          <p:nvSpPr>
            <p:cNvPr id="30" name="29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30 Grupo"/>
          <p:cNvGrpSpPr/>
          <p:nvPr/>
        </p:nvGrpSpPr>
        <p:grpSpPr>
          <a:xfrm>
            <a:off x="3203848" y="4149080"/>
            <a:ext cx="5724128" cy="648072"/>
            <a:chOff x="3203848" y="2204864"/>
            <a:chExt cx="5724128" cy="648072"/>
          </a:xfrm>
        </p:grpSpPr>
        <p:sp>
          <p:nvSpPr>
            <p:cNvPr id="32" name="31 CuadroTexto"/>
            <p:cNvSpPr txBox="1"/>
            <p:nvPr/>
          </p:nvSpPr>
          <p:spPr>
            <a:xfrm>
              <a:off x="3923928" y="2204864"/>
              <a:ext cx="5004048" cy="5847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Mantenerse informado sobre  la evolución de las redes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33" name="32 Elipse"/>
            <p:cNvSpPr/>
            <p:nvPr/>
          </p:nvSpPr>
          <p:spPr>
            <a:xfrm>
              <a:off x="3203848" y="2204864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33 Grupo"/>
          <p:cNvGrpSpPr/>
          <p:nvPr/>
        </p:nvGrpSpPr>
        <p:grpSpPr>
          <a:xfrm>
            <a:off x="3203848" y="5157192"/>
            <a:ext cx="5724128" cy="648072"/>
            <a:chOff x="3203848" y="2060848"/>
            <a:chExt cx="5724128" cy="648072"/>
          </a:xfrm>
        </p:grpSpPr>
        <p:sp>
          <p:nvSpPr>
            <p:cNvPr id="35" name="34 CuadroTexto"/>
            <p:cNvSpPr txBox="1"/>
            <p:nvPr/>
          </p:nvSpPr>
          <p:spPr>
            <a:xfrm>
              <a:off x="3923928" y="2204864"/>
              <a:ext cx="5004048" cy="33855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Controlar el tiempo de conexión de los hijos</a:t>
              </a:r>
              <a:endParaRPr lang="es-ES" sz="1600" dirty="0">
                <a:latin typeface="Century Gothic" pitchFamily="34" charset="0"/>
              </a:endParaRPr>
            </a:p>
          </p:txBody>
        </p:sp>
        <p:sp>
          <p:nvSpPr>
            <p:cNvPr id="36" name="35 Elipse"/>
            <p:cNvSpPr/>
            <p:nvPr/>
          </p:nvSpPr>
          <p:spPr>
            <a:xfrm>
              <a:off x="3203848" y="2060848"/>
              <a:ext cx="648072" cy="6480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772816"/>
            <a:ext cx="6705600" cy="470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3059832" y="1268760"/>
            <a:ext cx="608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RECOMENDACIONES BÁSICAS DE SEGURIDAD A MENORES 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/>
          <p:cNvSpPr txBox="1"/>
          <p:nvPr/>
        </p:nvSpPr>
        <p:spPr>
          <a:xfrm>
            <a:off x="2987824" y="1268760"/>
            <a:ext cx="513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ALGUNAS SOLUCIONES TECNOLÓGICAS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211960" y="2204864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Century Gothic" pitchFamily="34" charset="0"/>
              </a:rPr>
              <a:t>Crear una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cuenta de usuario limitada </a:t>
            </a:r>
            <a:r>
              <a:rPr lang="es-ES" sz="2000" dirty="0" smtClean="0">
                <a:latin typeface="Century Gothic" pitchFamily="34" charset="0"/>
              </a:rPr>
              <a:t>para el  acceso del menor al sistema operativo. </a:t>
            </a:r>
            <a:endParaRPr lang="es-ES" sz="2000" dirty="0">
              <a:latin typeface="Century Gothic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4283968" y="3501008"/>
            <a:ext cx="4644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Century Gothic" pitchFamily="34" charset="0"/>
              </a:rPr>
              <a:t>Instalación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de filtros  en los dispositivos </a:t>
            </a:r>
            <a:r>
              <a:rPr lang="es-ES" sz="2000" dirty="0" smtClean="0">
                <a:latin typeface="Century Gothic" pitchFamily="34" charset="0"/>
              </a:rPr>
              <a:t>con acceso a Internet</a:t>
            </a:r>
            <a:endParaRPr lang="es-ES" sz="2000" dirty="0">
              <a:latin typeface="Century Gothic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959424" y="486916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Century Gothic" pitchFamily="34" charset="0"/>
              </a:rPr>
              <a:t>Utilización de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controles parentales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Y SEGURIDAD DE LOS MENORES EN INTERNET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21 Arco"/>
          <p:cNvSpPr/>
          <p:nvPr/>
        </p:nvSpPr>
        <p:spPr>
          <a:xfrm rot="19425217">
            <a:off x="1170049" y="2907371"/>
            <a:ext cx="2808312" cy="2808312"/>
          </a:xfrm>
          <a:prstGeom prst="arc">
            <a:avLst>
              <a:gd name="adj1" fmla="val 441217"/>
              <a:gd name="adj2" fmla="val 6307702"/>
            </a:avLst>
          </a:prstGeom>
          <a:ln w="508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Arco"/>
          <p:cNvSpPr/>
          <p:nvPr/>
        </p:nvSpPr>
        <p:spPr>
          <a:xfrm rot="19425217">
            <a:off x="1170050" y="2907370"/>
            <a:ext cx="2808312" cy="2808312"/>
          </a:xfrm>
          <a:prstGeom prst="arc">
            <a:avLst>
              <a:gd name="adj1" fmla="val 21416550"/>
              <a:gd name="adj2" fmla="val 2465888"/>
            </a:avLst>
          </a:prstGeom>
          <a:ln w="5080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Arco"/>
          <p:cNvSpPr/>
          <p:nvPr/>
        </p:nvSpPr>
        <p:spPr>
          <a:xfrm rot="2278920">
            <a:off x="1322319" y="323335"/>
            <a:ext cx="2808312" cy="2808312"/>
          </a:xfrm>
          <a:prstGeom prst="arc">
            <a:avLst>
              <a:gd name="adj1" fmla="val 21416550"/>
              <a:gd name="adj2" fmla="val 2465888"/>
            </a:avLst>
          </a:prstGeom>
          <a:ln w="5080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4582333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Arco"/>
          <p:cNvSpPr/>
          <p:nvPr/>
        </p:nvSpPr>
        <p:spPr>
          <a:xfrm>
            <a:off x="-2700808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908720"/>
            <a:ext cx="46863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27 Conector recto de flecha"/>
          <p:cNvCxnSpPr/>
          <p:nvPr/>
        </p:nvCxnSpPr>
        <p:spPr>
          <a:xfrm>
            <a:off x="3347864" y="2564904"/>
            <a:ext cx="0" cy="237626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2942166" y="1196752"/>
            <a:ext cx="3934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CUENTA DE USUARIO LIMITADA</a:t>
            </a:r>
            <a:endParaRPr lang="es-ES" sz="2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067944" y="1844824"/>
            <a:ext cx="354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En el ordenador con Windows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67588" name="Picture 4" descr="Captura de pantalla que muestra los tipos de cuenta de usuario que se pueden crear en Wind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320480" cy="2854858"/>
          </a:xfrm>
          <a:prstGeom prst="rect">
            <a:avLst/>
          </a:prstGeom>
          <a:noFill/>
        </p:spPr>
      </p:pic>
      <p:sp>
        <p:nvSpPr>
          <p:cNvPr id="21" name="20 Rectángulo"/>
          <p:cNvSpPr/>
          <p:nvPr/>
        </p:nvSpPr>
        <p:spPr>
          <a:xfrm>
            <a:off x="2555776" y="5445224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Una cuenta limitada o estándar impide que el usuario instale programas, deshabilite protecciones, active dispositivos, etc. 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700808"/>
            <a:ext cx="668751" cy="63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722422" y="2708920"/>
            <a:ext cx="145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PANEL DE CONTROL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603126" y="3020955"/>
            <a:ext cx="1690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CUENTAS DE USUARIOS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455906" y="3332990"/>
            <a:ext cx="1984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ADMINISTRAR OTRA CUENTA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733161" y="3645025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AGREGAR USUARIO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757206" y="3957060"/>
            <a:ext cx="13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ASIGNAR NOMBRE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411760" y="4269095"/>
            <a:ext cx="2073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MARCAR USUARIO ESTÁNDAR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2860408" y="4581128"/>
            <a:ext cx="117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Arial Narrow" pitchFamily="34" charset="0"/>
              </a:rPr>
              <a:t>CREAR CUENTA</a:t>
            </a:r>
            <a:endParaRPr lang="es-ES" sz="1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2942166" y="1196752"/>
            <a:ext cx="3934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CUENTA DE USUARIO LIMITADA</a:t>
            </a:r>
            <a:endParaRPr lang="es-ES" sz="2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707904" y="1772816"/>
            <a:ext cx="367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Una tableta/móvil con </a:t>
            </a:r>
            <a:r>
              <a:rPr lang="es-ES" dirty="0" err="1" smtClean="0">
                <a:latin typeface="Century Gothic" pitchFamily="34" charset="0"/>
              </a:rPr>
              <a:t>Android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700808"/>
            <a:ext cx="57102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AutoShape 2" descr="Resultado de imagen de appl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684" name="Picture 4" descr="https://lh5.ggpht.com/YAU4DdvU_Tj40BtrB__z-ZaIpBMgRJI4An_TnbmAGshWWSQJmqF9BFpGWmKUx7jVIQ=w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492896"/>
            <a:ext cx="1021804" cy="1021804"/>
          </a:xfrm>
          <a:prstGeom prst="rect">
            <a:avLst/>
          </a:prstGeom>
          <a:noFill/>
        </p:spPr>
      </p:pic>
      <p:sp>
        <p:nvSpPr>
          <p:cNvPr id="27" name="26 CuadroTexto"/>
          <p:cNvSpPr txBox="1"/>
          <p:nvPr/>
        </p:nvSpPr>
        <p:spPr>
          <a:xfrm>
            <a:off x="7524328" y="342900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Century Gothic" pitchFamily="34" charset="0"/>
              </a:rPr>
              <a:t>APPLOCK</a:t>
            </a:r>
            <a:endParaRPr lang="es-ES" sz="1400" b="1" dirty="0">
              <a:latin typeface="Century Gothic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059832" y="263691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Bloquea  aplicaciones y operaciones en los dispositivos móviles con una clave numérica.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71686" name="Picture 6" descr="Cerradura(AppLock) - screenshot thumbn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73016"/>
            <a:ext cx="1728192" cy="3078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3059832" y="3284984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Configurar cada dispositivo utilizando los DNS de  </a:t>
            </a:r>
            <a:r>
              <a:rPr lang="es-ES" dirty="0" err="1" smtClean="0">
                <a:latin typeface="Century Gothic" pitchFamily="34" charset="0"/>
              </a:rPr>
              <a:t>OpenDNS</a:t>
            </a:r>
            <a:r>
              <a:rPr lang="es-ES" dirty="0" smtClean="0">
                <a:latin typeface="Century Gothic" pitchFamily="34" charset="0"/>
              </a:rPr>
              <a:t> </a:t>
            </a:r>
            <a:r>
              <a:rPr lang="es-ES" dirty="0" err="1" smtClean="0">
                <a:latin typeface="Century Gothic" pitchFamily="34" charset="0"/>
              </a:rPr>
              <a:t>FamilyShield</a:t>
            </a:r>
            <a:r>
              <a:rPr lang="es-ES" dirty="0" smtClean="0">
                <a:latin typeface="Century Gothic" pitchFamily="34" charset="0"/>
              </a:rPr>
              <a:t> </a:t>
            </a:r>
            <a:endParaRPr lang="es-ES" dirty="0">
              <a:latin typeface="Century Gothic" pitchFamily="34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5940152" y="3212976"/>
            <a:ext cx="2518420" cy="1296144"/>
            <a:chOff x="5940152" y="2204864"/>
            <a:chExt cx="2518420" cy="1296144"/>
          </a:xfrm>
        </p:grpSpPr>
        <p:pic>
          <p:nvPicPr>
            <p:cNvPr id="65538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40949" b="24401"/>
            <a:stretch>
              <a:fillRect/>
            </a:stretch>
          </p:blipFill>
          <p:spPr bwMode="auto">
            <a:xfrm>
              <a:off x="5940152" y="2708920"/>
              <a:ext cx="2518420" cy="792088"/>
            </a:xfrm>
            <a:prstGeom prst="rect">
              <a:avLst/>
            </a:prstGeom>
            <a:noFill/>
          </p:spPr>
        </p:pic>
        <p:pic>
          <p:nvPicPr>
            <p:cNvPr id="21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-3151" b="81101"/>
            <a:stretch>
              <a:fillRect/>
            </a:stretch>
          </p:blipFill>
          <p:spPr bwMode="auto">
            <a:xfrm>
              <a:off x="5940152" y="2204864"/>
              <a:ext cx="2518420" cy="504056"/>
            </a:xfrm>
            <a:prstGeom prst="rect">
              <a:avLst/>
            </a:prstGeom>
            <a:noFill/>
          </p:spPr>
        </p:pic>
      </p:grpSp>
      <p:sp>
        <p:nvSpPr>
          <p:cNvPr id="22" name="21 Rectángulo"/>
          <p:cNvSpPr/>
          <p:nvPr/>
        </p:nvSpPr>
        <p:spPr>
          <a:xfrm>
            <a:off x="3131840" y="4726885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Century Gothic" pitchFamily="34" charset="0"/>
              </a:rPr>
              <a:t>208.67.222.123</a:t>
            </a:r>
            <a:br>
              <a:rPr lang="es-ES" b="1" dirty="0" smtClean="0">
                <a:latin typeface="Century Gothic" pitchFamily="34" charset="0"/>
              </a:rPr>
            </a:br>
            <a:r>
              <a:rPr lang="es-ES" b="1" dirty="0" smtClean="0">
                <a:latin typeface="Century Gothic" pitchFamily="34" charset="0"/>
              </a:rPr>
              <a:t>208.67.220.123</a:t>
            </a:r>
            <a:endParaRPr lang="es-ES" b="1" dirty="0">
              <a:latin typeface="Century Gothic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3059832" y="1340768"/>
            <a:ext cx="5041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FILTRO DE CONTENIDOS INADECUADOS</a:t>
            </a:r>
            <a:endParaRPr lang="es-ES" sz="2000" dirty="0"/>
          </a:p>
        </p:txBody>
      </p:sp>
      <p:sp>
        <p:nvSpPr>
          <p:cNvPr id="25" name="24 Rectángulo"/>
          <p:cNvSpPr/>
          <p:nvPr/>
        </p:nvSpPr>
        <p:spPr>
          <a:xfrm>
            <a:off x="3059832" y="1844824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latin typeface="Century Gothic" pitchFamily="34" charset="0"/>
              </a:rPr>
              <a:t>OpenDNS</a:t>
            </a:r>
            <a:r>
              <a:rPr lang="es-ES" dirty="0" smtClean="0">
                <a:latin typeface="Century Gothic" pitchFamily="34" charset="0"/>
              </a:rPr>
              <a:t> </a:t>
            </a:r>
            <a:r>
              <a:rPr lang="es-ES" dirty="0" err="1" smtClean="0">
                <a:latin typeface="Century Gothic" pitchFamily="34" charset="0"/>
              </a:rPr>
              <a:t>Family</a:t>
            </a:r>
            <a:r>
              <a:rPr lang="es-ES" dirty="0" smtClean="0">
                <a:latin typeface="Century Gothic" pitchFamily="34" charset="0"/>
              </a:rPr>
              <a:t> </a:t>
            </a:r>
            <a:r>
              <a:rPr lang="es-ES" dirty="0" err="1" smtClean="0">
                <a:latin typeface="Century Gothic" pitchFamily="34" charset="0"/>
              </a:rPr>
              <a:t>Shield</a:t>
            </a:r>
            <a:r>
              <a:rPr lang="es-ES" dirty="0" smtClean="0">
                <a:latin typeface="Century Gothic" pitchFamily="34" charset="0"/>
              </a:rPr>
              <a:t> es un servicio gratuito de filtrado de páginas Web, orientado a proteger a los menores de contenidos no adecuados que hay en Internet.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101385"/>
            <a:ext cx="668751" cy="63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5101385"/>
            <a:ext cx="57102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5101385"/>
            <a:ext cx="936104" cy="5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5101385"/>
            <a:ext cx="623462" cy="55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36 Conector recto de flecha"/>
          <p:cNvCxnSpPr/>
          <p:nvPr/>
        </p:nvCxnSpPr>
        <p:spPr>
          <a:xfrm>
            <a:off x="4211960" y="2708920"/>
            <a:ext cx="0" cy="331236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22 Grupo"/>
          <p:cNvGrpSpPr/>
          <p:nvPr/>
        </p:nvGrpSpPr>
        <p:grpSpPr>
          <a:xfrm>
            <a:off x="5868144" y="1700808"/>
            <a:ext cx="2518420" cy="1296144"/>
            <a:chOff x="5940152" y="2204864"/>
            <a:chExt cx="2518420" cy="1296144"/>
          </a:xfrm>
        </p:grpSpPr>
        <p:pic>
          <p:nvPicPr>
            <p:cNvPr id="65538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40949" b="24401"/>
            <a:stretch>
              <a:fillRect/>
            </a:stretch>
          </p:blipFill>
          <p:spPr bwMode="auto">
            <a:xfrm>
              <a:off x="5940152" y="2708920"/>
              <a:ext cx="2518420" cy="792088"/>
            </a:xfrm>
            <a:prstGeom prst="rect">
              <a:avLst/>
            </a:prstGeom>
            <a:noFill/>
          </p:spPr>
        </p:pic>
        <p:pic>
          <p:nvPicPr>
            <p:cNvPr id="21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-3151" b="81101"/>
            <a:stretch>
              <a:fillRect/>
            </a:stretch>
          </p:blipFill>
          <p:spPr bwMode="auto">
            <a:xfrm>
              <a:off x="5940152" y="2204864"/>
              <a:ext cx="2518420" cy="504056"/>
            </a:xfrm>
            <a:prstGeom prst="rect">
              <a:avLst/>
            </a:prstGeom>
            <a:noFill/>
          </p:spPr>
        </p:pic>
      </p:grp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068960"/>
            <a:ext cx="2880320" cy="321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3851920" y="1988840"/>
            <a:ext cx="17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En dispositivos con  Windows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988840"/>
            <a:ext cx="668751" cy="63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3059832" y="1268760"/>
            <a:ext cx="5041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FILTRO DE CONTENIDOS INADECUADOS</a:t>
            </a:r>
            <a:endParaRPr lang="es-ES" sz="20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3571572" y="2708920"/>
            <a:ext cx="145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PANEL DE CONTROL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578304" y="2996952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CENTRO DE REDES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957204" y="3356992"/>
            <a:ext cx="2680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CAMBIAR CONFIGURACIÓN ADAPTADOR</a:t>
            </a:r>
            <a:endParaRPr lang="es-ES" sz="1200" dirty="0">
              <a:latin typeface="Arial Narrow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329101" y="3717032"/>
            <a:ext cx="193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SELECCIONAR ADAPTADOR </a:t>
            </a:r>
          </a:p>
          <a:p>
            <a:pPr algn="ctr"/>
            <a:r>
              <a:rPr lang="es-ES" sz="1200" dirty="0" smtClean="0">
                <a:latin typeface="Arial Narrow" pitchFamily="34" charset="0"/>
              </a:rPr>
              <a:t>(hay que hacerlo en todos)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2843808" y="4365104"/>
            <a:ext cx="290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PULSAR CON BOTÓN DERECHO DEL RATÓN</a:t>
            </a:r>
          </a:p>
          <a:p>
            <a:pPr algn="ctr"/>
            <a:r>
              <a:rPr lang="es-ES" sz="1200" dirty="0" smtClean="0">
                <a:latin typeface="Arial Narrow" pitchFamily="34" charset="0"/>
              </a:rPr>
              <a:t>EL ADAPTADOR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3274535" y="4941168"/>
            <a:ext cx="2045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SELECCIONAR PROPIEDADES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3131840" y="5229200"/>
            <a:ext cx="2366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PROTOCOLO INTERNET VERSIÓN 4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3707904" y="5589240"/>
            <a:ext cx="1101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dirty="0" smtClean="0">
                <a:latin typeface="Arial Narrow" pitchFamily="34" charset="0"/>
              </a:rPr>
              <a:t>PROPIEDADES</a:t>
            </a:r>
          </a:p>
        </p:txBody>
      </p:sp>
      <p:cxnSp>
        <p:nvCxnSpPr>
          <p:cNvPr id="41" name="40 Conector recto de flecha"/>
          <p:cNvCxnSpPr>
            <a:stCxn id="36" idx="3"/>
          </p:cNvCxnSpPr>
          <p:nvPr/>
        </p:nvCxnSpPr>
        <p:spPr>
          <a:xfrm>
            <a:off x="4809489" y="5727740"/>
            <a:ext cx="914639" cy="551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" name="22 Grupo"/>
          <p:cNvGrpSpPr/>
          <p:nvPr/>
        </p:nvGrpSpPr>
        <p:grpSpPr>
          <a:xfrm>
            <a:off x="5868144" y="1700808"/>
            <a:ext cx="2518420" cy="1296144"/>
            <a:chOff x="5940152" y="2204864"/>
            <a:chExt cx="2518420" cy="1296144"/>
          </a:xfrm>
        </p:grpSpPr>
        <p:pic>
          <p:nvPicPr>
            <p:cNvPr id="65538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40949" b="24401"/>
            <a:stretch>
              <a:fillRect/>
            </a:stretch>
          </p:blipFill>
          <p:spPr bwMode="auto">
            <a:xfrm>
              <a:off x="5940152" y="2708920"/>
              <a:ext cx="2518420" cy="792088"/>
            </a:xfrm>
            <a:prstGeom prst="rect">
              <a:avLst/>
            </a:prstGeom>
            <a:noFill/>
          </p:spPr>
        </p:pic>
        <p:pic>
          <p:nvPicPr>
            <p:cNvPr id="21" name="Picture 2" descr="http://www.infodicas.com.br/wp-content/uploads/2011/08/family-shield-opendns.png"/>
            <p:cNvPicPr>
              <a:picLocks noChangeAspect="1" noChangeArrowheads="1"/>
            </p:cNvPicPr>
            <p:nvPr/>
          </p:nvPicPr>
          <p:blipFill>
            <a:blip r:embed="rId3" cstate="print"/>
            <a:srcRect t="-3151" b="81101"/>
            <a:stretch>
              <a:fillRect/>
            </a:stretch>
          </p:blipFill>
          <p:spPr bwMode="auto">
            <a:xfrm>
              <a:off x="5940152" y="2204864"/>
              <a:ext cx="2518420" cy="504056"/>
            </a:xfrm>
            <a:prstGeom prst="rect">
              <a:avLst/>
            </a:prstGeom>
            <a:noFill/>
          </p:spPr>
        </p:pic>
      </p:grp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068960"/>
            <a:ext cx="1872208" cy="342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068960"/>
            <a:ext cx="17281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3635896" y="191683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Configuración en  dispositivos móviles </a:t>
            </a:r>
            <a:r>
              <a:rPr lang="es-ES" dirty="0" err="1" smtClean="0">
                <a:latin typeface="Century Gothic" pitchFamily="34" charset="0"/>
              </a:rPr>
              <a:t>Android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68610" name="Picture 2" descr="AndroidWiFiStati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068960"/>
            <a:ext cx="1728192" cy="3456384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2060848"/>
            <a:ext cx="57102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Rectángulo"/>
          <p:cNvSpPr/>
          <p:nvPr/>
        </p:nvSpPr>
        <p:spPr>
          <a:xfrm>
            <a:off x="3059832" y="1268760"/>
            <a:ext cx="5041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FILTRO DE CONTENIDOS INADECUADOS</a:t>
            </a:r>
            <a:endParaRPr lang="es-ES" sz="2000" dirty="0"/>
          </a:p>
        </p:txBody>
      </p:sp>
      <p:sp>
        <p:nvSpPr>
          <p:cNvPr id="18" name="17 Elipse"/>
          <p:cNvSpPr/>
          <p:nvPr/>
        </p:nvSpPr>
        <p:spPr>
          <a:xfrm>
            <a:off x="2699792" y="3429000"/>
            <a:ext cx="864096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sp>
        <p:nvSpPr>
          <p:cNvPr id="19" name="18 Flecha derecha"/>
          <p:cNvSpPr/>
          <p:nvPr/>
        </p:nvSpPr>
        <p:spPr>
          <a:xfrm>
            <a:off x="6588224" y="3933056"/>
            <a:ext cx="576064" cy="216024"/>
          </a:xfrm>
          <a:prstGeom prst="rightArrow">
            <a:avLst/>
          </a:prstGeom>
          <a:solidFill>
            <a:srgbClr val="FFC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RIESGOS DE LOS MENORES EN</a:t>
            </a:r>
          </a:p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INTERNET.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6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2987824" y="1196752"/>
            <a:ext cx="3236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CONTROL PARENTAL</a:t>
            </a:r>
            <a:endParaRPr lang="es-ES" sz="2400" dirty="0"/>
          </a:p>
        </p:txBody>
      </p:sp>
      <p:pic>
        <p:nvPicPr>
          <p:cNvPr id="69634" name="Picture 2" descr="qustod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564904"/>
            <a:ext cx="2160240" cy="2160241"/>
          </a:xfrm>
          <a:prstGeom prst="rect">
            <a:avLst/>
          </a:prstGeom>
          <a:noFill/>
        </p:spPr>
      </p:pic>
      <p:sp>
        <p:nvSpPr>
          <p:cNvPr id="18" name="17 Rectángulo"/>
          <p:cNvSpPr/>
          <p:nvPr/>
        </p:nvSpPr>
        <p:spPr>
          <a:xfrm>
            <a:off x="7092280" y="2204864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err="1" smtClean="0">
                <a:latin typeface="Century Gothic" pitchFamily="34" charset="0"/>
              </a:rPr>
              <a:t>Qustodio</a:t>
            </a:r>
            <a:endParaRPr lang="es-ES" sz="2000" dirty="0"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275856" y="220486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Visualizar las páginas visitadas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275855" y="2636912"/>
            <a:ext cx="3656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Bloquear resultados de búsquedas inapropiados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275855" y="3358733"/>
            <a:ext cx="345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Limitar el tiempo que el usuario para en Internet con su dispositivo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275856" y="443711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Restringir el uso de juegos y aplicaciones.</a:t>
            </a:r>
          </a:p>
        </p:txBody>
      </p:sp>
      <p:sp>
        <p:nvSpPr>
          <p:cNvPr id="25" name="24 Elipse"/>
          <p:cNvSpPr/>
          <p:nvPr/>
        </p:nvSpPr>
        <p:spPr>
          <a:xfrm>
            <a:off x="2771800" y="2780928"/>
            <a:ext cx="504056" cy="504056"/>
          </a:xfrm>
          <a:prstGeom prst="ellipse">
            <a:avLst/>
          </a:prstGeom>
          <a:noFill/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sp>
        <p:nvSpPr>
          <p:cNvPr id="27" name="26 Elipse"/>
          <p:cNvSpPr/>
          <p:nvPr/>
        </p:nvSpPr>
        <p:spPr>
          <a:xfrm>
            <a:off x="2915816" y="2204864"/>
            <a:ext cx="360040" cy="360040"/>
          </a:xfrm>
          <a:prstGeom prst="ellipse">
            <a:avLst/>
          </a:prstGeom>
          <a:solidFill>
            <a:srgbClr val="FFC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sp>
        <p:nvSpPr>
          <p:cNvPr id="28" name="27 Elipse"/>
          <p:cNvSpPr/>
          <p:nvPr/>
        </p:nvSpPr>
        <p:spPr>
          <a:xfrm>
            <a:off x="2915816" y="2780928"/>
            <a:ext cx="360040" cy="360040"/>
          </a:xfrm>
          <a:prstGeom prst="ellipse">
            <a:avLst/>
          </a:prstGeom>
          <a:solidFill>
            <a:srgbClr val="FFC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sp>
        <p:nvSpPr>
          <p:cNvPr id="29" name="28 Elipse"/>
          <p:cNvSpPr/>
          <p:nvPr/>
        </p:nvSpPr>
        <p:spPr>
          <a:xfrm>
            <a:off x="2915816" y="3429000"/>
            <a:ext cx="360040" cy="360040"/>
          </a:xfrm>
          <a:prstGeom prst="ellipse">
            <a:avLst/>
          </a:prstGeom>
          <a:solidFill>
            <a:srgbClr val="FFC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sp>
        <p:nvSpPr>
          <p:cNvPr id="30" name="29 Elipse"/>
          <p:cNvSpPr/>
          <p:nvPr/>
        </p:nvSpPr>
        <p:spPr>
          <a:xfrm>
            <a:off x="2915816" y="4581128"/>
            <a:ext cx="360040" cy="360040"/>
          </a:xfrm>
          <a:prstGeom prst="ellipse">
            <a:avLst/>
          </a:prstGeom>
          <a:solidFill>
            <a:srgbClr val="FFC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es-ES" sz="5400" dirty="0" smtClean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5805264"/>
            <a:ext cx="668751" cy="63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9744" y="5805264"/>
            <a:ext cx="57102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7896" y="5805264"/>
            <a:ext cx="936104" cy="5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7816" y="5805264"/>
            <a:ext cx="623462" cy="55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30 Grupo"/>
          <p:cNvGrpSpPr/>
          <p:nvPr/>
        </p:nvGrpSpPr>
        <p:grpSpPr>
          <a:xfrm>
            <a:off x="2627784" y="3429000"/>
            <a:ext cx="4176464" cy="3186354"/>
            <a:chOff x="3203848" y="3483006"/>
            <a:chExt cx="4176464" cy="3186354"/>
          </a:xfrm>
        </p:grpSpPr>
        <p:sp>
          <p:nvSpPr>
            <p:cNvPr id="20" name="19 Elipse"/>
            <p:cNvSpPr/>
            <p:nvPr/>
          </p:nvSpPr>
          <p:spPr>
            <a:xfrm>
              <a:off x="3203848" y="3483006"/>
              <a:ext cx="2304256" cy="208823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LO</a:t>
              </a:r>
            </a:p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 INTERIOR</a:t>
              </a:r>
              <a:endParaRPr lang="es-ES" sz="1600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1" name="20 Elipse"/>
            <p:cNvSpPr/>
            <p:nvPr/>
          </p:nvSpPr>
          <p:spPr>
            <a:xfrm>
              <a:off x="5004048" y="3645024"/>
              <a:ext cx="2376264" cy="2178242"/>
            </a:xfrm>
            <a:prstGeom prst="ellipse">
              <a:avLst/>
            </a:prstGeom>
            <a:solidFill>
              <a:srgbClr val="C1F226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LO </a:t>
              </a:r>
            </a:p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SOCIAL</a:t>
              </a:r>
              <a:endParaRPr lang="es-ES" sz="1600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2" name="21 Elipse"/>
            <p:cNvSpPr/>
            <p:nvPr/>
          </p:nvSpPr>
          <p:spPr>
            <a:xfrm>
              <a:off x="4139952" y="4491118"/>
              <a:ext cx="2376264" cy="2178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LO </a:t>
              </a:r>
            </a:p>
            <a:p>
              <a:pPr algn="ctr"/>
              <a:r>
                <a:rPr lang="es-ES" sz="1600" dirty="0" smtClean="0">
                  <a:solidFill>
                    <a:schemeClr val="tx1"/>
                  </a:solidFill>
                  <a:latin typeface="Century Gothic" pitchFamily="34" charset="0"/>
                </a:rPr>
                <a:t>BIOLÓGICO</a:t>
              </a:r>
              <a:endParaRPr lang="es-ES" sz="1600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4652601" y="4581128"/>
              <a:ext cx="13580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bg1"/>
                  </a:solidFill>
                  <a:latin typeface="Century Gothic" pitchFamily="34" charset="0"/>
                </a:rPr>
                <a:t>IDENTIDAD</a:t>
              </a:r>
            </a:p>
            <a:p>
              <a:pPr algn="ctr"/>
              <a:r>
                <a:rPr lang="es-ES" b="1" dirty="0" smtClean="0">
                  <a:solidFill>
                    <a:schemeClr val="bg1"/>
                  </a:solidFill>
                  <a:latin typeface="Century Gothic" pitchFamily="34" charset="0"/>
                </a:rPr>
                <a:t>PERSONAL</a:t>
              </a:r>
              <a:endParaRPr lang="es-ES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DE LOS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131840" y="1628800"/>
            <a:ext cx="4896544" cy="1643410"/>
            <a:chOff x="3131840" y="1772816"/>
            <a:chExt cx="4896544" cy="1643410"/>
          </a:xfrm>
        </p:grpSpPr>
        <p:sp>
          <p:nvSpPr>
            <p:cNvPr id="18" name="17 Rectángulo"/>
            <p:cNvSpPr/>
            <p:nvPr/>
          </p:nvSpPr>
          <p:spPr>
            <a:xfrm>
              <a:off x="3131840" y="1772816"/>
              <a:ext cx="4896544" cy="6480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dirty="0" smtClean="0">
                  <a:latin typeface="Century Gothic" pitchFamily="34" charset="0"/>
                </a:rPr>
                <a:t>IDENTIDAD </a:t>
              </a:r>
              <a:endParaRPr lang="es-ES" sz="3600" dirty="0">
                <a:latin typeface="Century Gothic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131840" y="2492896"/>
              <a:ext cx="48245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 smtClean="0">
                  <a:latin typeface="Century Gothic" pitchFamily="34" charset="0"/>
                </a:rPr>
                <a:t>Conjunto de rasgos propios de un individuo que le caracterizan frente a los demás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26" name="25 Flecha izquierda y derecha"/>
          <p:cNvSpPr/>
          <p:nvPr/>
        </p:nvSpPr>
        <p:spPr>
          <a:xfrm rot="19810838">
            <a:off x="5234119" y="4856614"/>
            <a:ext cx="980017" cy="607054"/>
          </a:xfrm>
          <a:prstGeom prst="leftRightArrow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4" name="33 Grupo"/>
          <p:cNvGrpSpPr/>
          <p:nvPr/>
        </p:nvGrpSpPr>
        <p:grpSpPr>
          <a:xfrm>
            <a:off x="5868144" y="5229200"/>
            <a:ext cx="3275856" cy="1211362"/>
            <a:chOff x="5868144" y="5229200"/>
            <a:chExt cx="3275856" cy="1211362"/>
          </a:xfrm>
        </p:grpSpPr>
        <p:sp>
          <p:nvSpPr>
            <p:cNvPr id="27" name="26 CuadroTexto"/>
            <p:cNvSpPr txBox="1"/>
            <p:nvPr/>
          </p:nvSpPr>
          <p:spPr>
            <a:xfrm>
              <a:off x="6660232" y="5517232"/>
              <a:ext cx="2483768" cy="9233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chemeClr val="bg1"/>
                  </a:solidFill>
                  <a:latin typeface="Century Gothic" pitchFamily="34" charset="0"/>
                </a:rPr>
                <a:t>INFORMACIÓN</a:t>
              </a:r>
            </a:p>
            <a:p>
              <a:pPr algn="ctr"/>
              <a:r>
                <a:rPr lang="es-ES" dirty="0" smtClean="0">
                  <a:solidFill>
                    <a:schemeClr val="bg1"/>
                  </a:solidFill>
                  <a:latin typeface="Century Gothic" pitchFamily="34" charset="0"/>
                </a:rPr>
                <a:t>COMUNICACIÓN</a:t>
              </a:r>
            </a:p>
            <a:p>
              <a:pPr algn="ctr"/>
              <a:r>
                <a:rPr lang="es-ES" dirty="0" smtClean="0">
                  <a:solidFill>
                    <a:schemeClr val="bg1"/>
                  </a:solidFill>
                  <a:latin typeface="Century Gothic" pitchFamily="34" charset="0"/>
                </a:rPr>
                <a:t>EDUCACIÓN</a:t>
              </a:r>
              <a:endParaRPr lang="es-ES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5868144" y="5229200"/>
              <a:ext cx="997877" cy="433663"/>
            </a:xfrm>
            <a:custGeom>
              <a:avLst/>
              <a:gdLst>
                <a:gd name="connsiteX0" fmla="*/ 449179 w 449179"/>
                <a:gd name="connsiteY0" fmla="*/ 401052 h 401052"/>
                <a:gd name="connsiteX1" fmla="*/ 368969 w 449179"/>
                <a:gd name="connsiteY1" fmla="*/ 144378 h 401052"/>
                <a:gd name="connsiteX2" fmla="*/ 0 w 449179"/>
                <a:gd name="connsiteY2" fmla="*/ 0 h 40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179" h="401052">
                  <a:moveTo>
                    <a:pt x="449179" y="401052"/>
                  </a:moveTo>
                  <a:cubicBezTo>
                    <a:pt x="446505" y="306136"/>
                    <a:pt x="443832" y="211220"/>
                    <a:pt x="368969" y="144378"/>
                  </a:cubicBezTo>
                  <a:cubicBezTo>
                    <a:pt x="294106" y="77536"/>
                    <a:pt x="147053" y="38768"/>
                    <a:pt x="0" y="0"/>
                  </a:cubicBezTo>
                </a:path>
              </a:pathLst>
            </a:custGeom>
            <a:ln w="76200">
              <a:solidFill>
                <a:schemeClr val="accent6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controls>
      <p:control spid="1026" name="ShockwaveFlash1" r:id="rId2" imgW="5904762" imgH="453693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2699792" y="2204864"/>
            <a:ext cx="6120680" cy="1775232"/>
            <a:chOff x="2699792" y="2204864"/>
            <a:chExt cx="6120680" cy="1775232"/>
          </a:xfrm>
        </p:grpSpPr>
        <p:sp>
          <p:nvSpPr>
            <p:cNvPr id="8" name="7 Rectángulo"/>
            <p:cNvSpPr/>
            <p:nvPr/>
          </p:nvSpPr>
          <p:spPr>
            <a:xfrm>
              <a:off x="3779912" y="2348880"/>
              <a:ext cx="504056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A menudo no somos conscientes de la </a:t>
              </a:r>
              <a:r>
                <a:rPr lang="es-ES" sz="2000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información que existe sobre nosotros </a:t>
              </a:r>
              <a:r>
                <a:rPr lang="es-ES" sz="2000" dirty="0" smtClean="0">
                  <a:latin typeface="Century Gothic" pitchFamily="34" charset="0"/>
                </a:rPr>
                <a:t>en Internet, proporcionada por nosotros mismos o por otras personas u organizaciones. </a:t>
              </a:r>
            </a:p>
          </p:txBody>
        </p:sp>
        <p:pic>
          <p:nvPicPr>
            <p:cNvPr id="1126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9792" y="2204864"/>
              <a:ext cx="1189393" cy="957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17 Grupo"/>
          <p:cNvGrpSpPr/>
          <p:nvPr/>
        </p:nvGrpSpPr>
        <p:grpSpPr>
          <a:xfrm>
            <a:off x="2555776" y="4077072"/>
            <a:ext cx="6192688" cy="1611471"/>
            <a:chOff x="2555776" y="4077072"/>
            <a:chExt cx="6192688" cy="1611471"/>
          </a:xfrm>
        </p:grpSpPr>
        <p:sp>
          <p:nvSpPr>
            <p:cNvPr id="14" name="13 Rectángulo"/>
            <p:cNvSpPr/>
            <p:nvPr/>
          </p:nvSpPr>
          <p:spPr>
            <a:xfrm>
              <a:off x="3779912" y="4365104"/>
              <a:ext cx="49685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Tampoco pensamos que </a:t>
              </a:r>
              <a:r>
                <a:rPr lang="es-ES" sz="2000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esa información permanece en Internet</a:t>
              </a:r>
              <a:r>
                <a:rPr lang="es-ES" sz="2000" dirty="0" smtClean="0">
                  <a:latin typeface="Century Gothic" pitchFamily="34" charset="0"/>
                </a:rPr>
                <a:t> durante muchos años, accesible para quien quiera buscarla.</a:t>
              </a:r>
              <a:endParaRPr lang="es-ES" sz="2000" dirty="0">
                <a:latin typeface="Century Gothic" pitchFamily="34" charset="0"/>
              </a:endParaRPr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4077072"/>
              <a:ext cx="1189393" cy="957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2072702" y="1628800"/>
            <a:ext cx="7179818" cy="4968552"/>
            <a:chOff x="2072702" y="1628800"/>
            <a:chExt cx="7179818" cy="4968552"/>
          </a:xfrm>
        </p:grpSpPr>
        <p:sp>
          <p:nvSpPr>
            <p:cNvPr id="14" name="13 Elipse"/>
            <p:cNvSpPr/>
            <p:nvPr/>
          </p:nvSpPr>
          <p:spPr>
            <a:xfrm>
              <a:off x="3131840" y="3212976"/>
              <a:ext cx="3600400" cy="115212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REDES SOCIALES PRESENCIALES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6" name="15 Elipse"/>
            <p:cNvSpPr/>
            <p:nvPr/>
          </p:nvSpPr>
          <p:spPr>
            <a:xfrm>
              <a:off x="3203848" y="4077072"/>
              <a:ext cx="3600400" cy="1152128"/>
            </a:xfrm>
            <a:prstGeom prst="ellipse">
              <a:avLst/>
            </a:prstGeom>
            <a:solidFill>
              <a:srgbClr val="C1F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REDES SOCIALES DIGITALES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17" name="16 Elipse"/>
            <p:cNvSpPr/>
            <p:nvPr/>
          </p:nvSpPr>
          <p:spPr>
            <a:xfrm>
              <a:off x="2555776" y="2924944"/>
              <a:ext cx="4824536" cy="2664296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7504926" y="3903439"/>
              <a:ext cx="1747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solidFill>
                    <a:srgbClr val="FFC000"/>
                  </a:solidFill>
                  <a:latin typeface="Century Gothic" pitchFamily="34" charset="0"/>
                </a:rPr>
                <a:t>IDENTIDAD</a:t>
              </a:r>
              <a:endParaRPr lang="es-ES" sz="2400" b="1" dirty="0">
                <a:solidFill>
                  <a:srgbClr val="FFC000"/>
                </a:solidFill>
                <a:latin typeface="Century Gothic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7504926" y="4005064"/>
              <a:ext cx="17475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 smtClean="0">
                  <a:solidFill>
                    <a:srgbClr val="C1F226"/>
                  </a:solidFill>
                  <a:latin typeface="Century Gothic" pitchFamily="34" charset="0"/>
                </a:rPr>
                <a:t>IDENTIDAD</a:t>
              </a:r>
              <a:endParaRPr lang="es-ES" sz="2400" b="1" dirty="0">
                <a:solidFill>
                  <a:srgbClr val="C1F226"/>
                </a:solidFill>
                <a:latin typeface="Century Gothic" pitchFamily="34" charset="0"/>
              </a:endParaRPr>
            </a:p>
          </p:txBody>
        </p:sp>
        <p:cxnSp>
          <p:nvCxnSpPr>
            <p:cNvPr id="21" name="20 Conector recto de flecha"/>
            <p:cNvCxnSpPr>
              <a:stCxn id="14" idx="6"/>
              <a:endCxn id="18" idx="1"/>
            </p:cNvCxnSpPr>
            <p:nvPr/>
          </p:nvCxnSpPr>
          <p:spPr>
            <a:xfrm>
              <a:off x="6732240" y="3789040"/>
              <a:ext cx="772686" cy="34523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 flipV="1">
              <a:off x="6732240" y="4221088"/>
              <a:ext cx="792088" cy="360040"/>
            </a:xfrm>
            <a:prstGeom prst="straightConnector1">
              <a:avLst/>
            </a:prstGeom>
            <a:ln w="76200">
              <a:solidFill>
                <a:srgbClr val="C1F22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25 Flecha arriba"/>
            <p:cNvSpPr/>
            <p:nvPr/>
          </p:nvSpPr>
          <p:spPr>
            <a:xfrm>
              <a:off x="3347864" y="5229200"/>
              <a:ext cx="3456384" cy="1368152"/>
            </a:xfrm>
            <a:prstGeom prst="upArrow">
              <a:avLst/>
            </a:prstGeom>
            <a:solidFill>
              <a:srgbClr val="92D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COMUNIDAD DIGITAL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8" name="27 Flecha abajo"/>
            <p:cNvSpPr/>
            <p:nvPr/>
          </p:nvSpPr>
          <p:spPr>
            <a:xfrm rot="1912051">
              <a:off x="5465415" y="1967569"/>
              <a:ext cx="2492259" cy="1368152"/>
            </a:xfrm>
            <a:prstGeom prst="downArrow">
              <a:avLst/>
            </a:prstGeom>
            <a:solidFill>
              <a:srgbClr val="D6A3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ESCUELA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29" name="28 Flecha abajo"/>
            <p:cNvSpPr/>
            <p:nvPr/>
          </p:nvSpPr>
          <p:spPr>
            <a:xfrm>
              <a:off x="3779912" y="1628800"/>
              <a:ext cx="2492259" cy="1368152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FAMILIA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sp>
          <p:nvSpPr>
            <p:cNvPr id="30" name="29 Flecha abajo"/>
            <p:cNvSpPr/>
            <p:nvPr/>
          </p:nvSpPr>
          <p:spPr>
            <a:xfrm rot="20173276">
              <a:off x="2072702" y="1977223"/>
              <a:ext cx="2611028" cy="1368152"/>
            </a:xfrm>
            <a:prstGeom prst="downArrow">
              <a:avLst/>
            </a:prstGeom>
            <a:solidFill>
              <a:srgbClr val="FFDB6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tx1"/>
                  </a:solidFill>
                  <a:latin typeface="Century Gothic" pitchFamily="34" charset="0"/>
                </a:rPr>
                <a:t>ENTORNO SOCIAL</a:t>
              </a:r>
              <a:endParaRPr lang="es-ES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0" y="5229200"/>
            <a:ext cx="2123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CONFORMAR LA IDENTIDAD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4336198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3275856" y="1412776"/>
            <a:ext cx="5256584" cy="707886"/>
            <a:chOff x="3275856" y="1412776"/>
            <a:chExt cx="5256584" cy="707886"/>
          </a:xfrm>
        </p:grpSpPr>
        <p:sp>
          <p:nvSpPr>
            <p:cNvPr id="27" name="26 Rectángulo"/>
            <p:cNvSpPr/>
            <p:nvPr/>
          </p:nvSpPr>
          <p:spPr>
            <a:xfrm>
              <a:off x="3995936" y="1412776"/>
              <a:ext cx="45365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Protagonismo de las TIC en las relaciones personales y colectivas.</a:t>
              </a:r>
            </a:p>
          </p:txBody>
        </p:sp>
        <p:sp>
          <p:nvSpPr>
            <p:cNvPr id="28" name="27 Elipse"/>
            <p:cNvSpPr/>
            <p:nvPr/>
          </p:nvSpPr>
          <p:spPr>
            <a:xfrm>
              <a:off x="3275856" y="1496978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3419872" y="2276872"/>
            <a:ext cx="4788024" cy="504056"/>
            <a:chOff x="3419872" y="2276872"/>
            <a:chExt cx="4788024" cy="504056"/>
          </a:xfrm>
        </p:grpSpPr>
        <p:sp>
          <p:nvSpPr>
            <p:cNvPr id="29" name="28 Elipse"/>
            <p:cNvSpPr/>
            <p:nvPr/>
          </p:nvSpPr>
          <p:spPr>
            <a:xfrm>
              <a:off x="3419872" y="2276872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4211960" y="2348880"/>
              <a:ext cx="39959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Globalización y permanencia</a:t>
              </a:r>
            </a:p>
          </p:txBody>
        </p:sp>
      </p:grpSp>
      <p:grpSp>
        <p:nvGrpSpPr>
          <p:cNvPr id="42" name="41 Grupo"/>
          <p:cNvGrpSpPr/>
          <p:nvPr/>
        </p:nvGrpSpPr>
        <p:grpSpPr>
          <a:xfrm>
            <a:off x="3347864" y="3140968"/>
            <a:ext cx="6012160" cy="504056"/>
            <a:chOff x="3347864" y="3140968"/>
            <a:chExt cx="5191769" cy="504056"/>
          </a:xfrm>
        </p:grpSpPr>
        <p:sp>
          <p:nvSpPr>
            <p:cNvPr id="31" name="30 Elipse"/>
            <p:cNvSpPr/>
            <p:nvPr/>
          </p:nvSpPr>
          <p:spPr>
            <a:xfrm>
              <a:off x="3347864" y="3140968"/>
              <a:ext cx="435275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4156232" y="3212976"/>
              <a:ext cx="43834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Información es un producto comercial </a:t>
              </a:r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2987824" y="3861048"/>
            <a:ext cx="6480720" cy="707886"/>
            <a:chOff x="2987824" y="3861048"/>
            <a:chExt cx="6480720" cy="707886"/>
          </a:xfrm>
        </p:grpSpPr>
        <p:sp>
          <p:nvSpPr>
            <p:cNvPr id="33" name="32 Elipse"/>
            <p:cNvSpPr/>
            <p:nvPr/>
          </p:nvSpPr>
          <p:spPr>
            <a:xfrm>
              <a:off x="2987824" y="3933056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4032448" y="3861048"/>
              <a:ext cx="54360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Vinculación de las tecnologías al </a:t>
              </a:r>
            </a:p>
            <a:p>
              <a:r>
                <a:rPr lang="es-ES" sz="2000" dirty="0" smtClean="0">
                  <a:latin typeface="Century Gothic" pitchFamily="34" charset="0"/>
                </a:rPr>
                <a:t>ámbito de la persona.</a:t>
              </a:r>
            </a:p>
          </p:txBody>
        </p:sp>
      </p:grpSp>
      <p:grpSp>
        <p:nvGrpSpPr>
          <p:cNvPr id="44" name="43 Grupo"/>
          <p:cNvGrpSpPr/>
          <p:nvPr/>
        </p:nvGrpSpPr>
        <p:grpSpPr>
          <a:xfrm>
            <a:off x="2411760" y="4653136"/>
            <a:ext cx="5868144" cy="504056"/>
            <a:chOff x="2411760" y="4653136"/>
            <a:chExt cx="5868144" cy="504056"/>
          </a:xfrm>
        </p:grpSpPr>
        <p:sp>
          <p:nvSpPr>
            <p:cNvPr id="35" name="34 Elipse"/>
            <p:cNvSpPr/>
            <p:nvPr/>
          </p:nvSpPr>
          <p:spPr>
            <a:xfrm>
              <a:off x="2411760" y="4653136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3707904" y="4725144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Imbricación de servicios en red</a:t>
              </a: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1547664" y="5157192"/>
            <a:ext cx="6156176" cy="544126"/>
            <a:chOff x="1547664" y="5157192"/>
            <a:chExt cx="6156176" cy="544126"/>
          </a:xfrm>
        </p:grpSpPr>
        <p:sp>
          <p:nvSpPr>
            <p:cNvPr id="37" name="36 Elipse"/>
            <p:cNvSpPr/>
            <p:nvPr/>
          </p:nvSpPr>
          <p:spPr>
            <a:xfrm>
              <a:off x="1547664" y="5157192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3131840" y="5301208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Transparencia tecnológica</a:t>
              </a:r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611560" y="5373216"/>
            <a:ext cx="8280920" cy="1283950"/>
            <a:chOff x="611560" y="5373216"/>
            <a:chExt cx="8280920" cy="1283950"/>
          </a:xfrm>
        </p:grpSpPr>
        <p:sp>
          <p:nvSpPr>
            <p:cNvPr id="25" name="24 Elipse"/>
            <p:cNvSpPr/>
            <p:nvPr/>
          </p:nvSpPr>
          <p:spPr>
            <a:xfrm>
              <a:off x="611560" y="5373216"/>
              <a:ext cx="504056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1043608" y="5949280"/>
              <a:ext cx="78488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dirty="0" smtClean="0">
                  <a:latin typeface="Century Gothic" pitchFamily="34" charset="0"/>
                </a:rPr>
                <a:t>Gestión de datos generados por los propios individuos para la interpretación de conductas, situaciones o hábitos</a:t>
              </a:r>
            </a:p>
          </p:txBody>
        </p:sp>
      </p:grpSp>
      <p:sp>
        <p:nvSpPr>
          <p:cNvPr id="41" name="40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5446"/>
          <a:stretch>
            <a:fillRect/>
          </a:stretch>
        </p:blipFill>
        <p:spPr bwMode="auto">
          <a:xfrm>
            <a:off x="1979712" y="2060848"/>
            <a:ext cx="681414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554"/>
          <a:stretch>
            <a:fillRect/>
          </a:stretch>
        </p:blipFill>
        <p:spPr bwMode="auto">
          <a:xfrm>
            <a:off x="1979712" y="4077072"/>
            <a:ext cx="6814145" cy="16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2555776" y="1772816"/>
            <a:ext cx="3096344" cy="3742675"/>
            <a:chOff x="2555776" y="1772816"/>
            <a:chExt cx="3096344" cy="3742675"/>
          </a:xfrm>
        </p:grpSpPr>
        <p:sp>
          <p:nvSpPr>
            <p:cNvPr id="9" name="8 CuadroTexto"/>
            <p:cNvSpPr txBox="1"/>
            <p:nvPr/>
          </p:nvSpPr>
          <p:spPr>
            <a:xfrm>
              <a:off x="2555776" y="1772816"/>
              <a:ext cx="3096344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latin typeface="Century Gothic" pitchFamily="34" charset="0"/>
                </a:rPr>
                <a:t>IDENTIDAD TRADICIONAL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555776" y="2276872"/>
              <a:ext cx="3096344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Reconocimiento administrativo institucional (Carnet, títulos,…)</a:t>
              </a: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555776" y="3356992"/>
              <a:ext cx="309634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Reconocimiento social presencial</a:t>
              </a: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555776" y="4149080"/>
              <a:ext cx="309634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Alcance limitado en el tiempo y espacio</a:t>
              </a: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2555776" y="4869160"/>
              <a:ext cx="309634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Control personal de las relaciones</a:t>
              </a: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5796136" y="1772816"/>
            <a:ext cx="3096344" cy="4174723"/>
            <a:chOff x="5796136" y="1772816"/>
            <a:chExt cx="3096344" cy="4174723"/>
          </a:xfrm>
        </p:grpSpPr>
        <p:sp>
          <p:nvSpPr>
            <p:cNvPr id="14" name="13 CuadroTexto"/>
            <p:cNvSpPr txBox="1"/>
            <p:nvPr/>
          </p:nvSpPr>
          <p:spPr>
            <a:xfrm>
              <a:off x="5796136" y="1772816"/>
              <a:ext cx="3096344" cy="369332"/>
            </a:xfrm>
            <a:prstGeom prst="rect">
              <a:avLst/>
            </a:prstGeom>
            <a:solidFill>
              <a:srgbClr val="C1F22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latin typeface="Century Gothic" pitchFamily="34" charset="0"/>
                </a:rPr>
                <a:t>IDENTIDAD DIGITAL</a:t>
              </a:r>
              <a:endParaRPr lang="es-ES" dirty="0">
                <a:latin typeface="Century Gothic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796136" y="2276872"/>
              <a:ext cx="3024336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Reconocimiento electrónico  entidades privadas/</a:t>
              </a:r>
              <a:r>
                <a:rPr lang="es-ES" dirty="0" err="1" smtClean="0">
                  <a:latin typeface="Century Gothic" pitchFamily="34" charset="0"/>
                </a:rPr>
                <a:t>instituc</a:t>
              </a:r>
              <a:endParaRPr lang="es-ES" dirty="0" smtClean="0">
                <a:latin typeface="Century Gothic" pitchFamily="34" charset="0"/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5796136" y="3284984"/>
              <a:ext cx="3024336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Reconocimiento en bases de datos, recopilación de datos personales en la red</a:t>
              </a: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796136" y="4581128"/>
              <a:ext cx="302433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Alcance global y en el tiempo e indeterminado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5796136" y="5301208"/>
              <a:ext cx="3024336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Control delegado a otras entidades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DE LOS MENORES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2987824" y="1916832"/>
            <a:ext cx="5544616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Century Gothic" pitchFamily="34" charset="0"/>
              </a:rPr>
              <a:t>Los datos  que definen la identidad digital de las personas son acumulativos,</a:t>
            </a:r>
            <a:endParaRPr lang="es-ES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987824" y="2708920"/>
            <a:ext cx="5544616" cy="648072"/>
          </a:xfrm>
          <a:prstGeom prst="rect">
            <a:avLst/>
          </a:prstGeom>
          <a:solidFill>
            <a:srgbClr val="C1F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Century Gothic" pitchFamily="34" charset="0"/>
              </a:rPr>
              <a:t>La historia del individuo no es lineal como en el  mundo presencial. </a:t>
            </a:r>
            <a:endParaRPr lang="es-ES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987824" y="3501008"/>
            <a:ext cx="5544616" cy="648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Century Gothic" pitchFamily="34" charset="0"/>
              </a:rPr>
              <a:t>No permite el olvido</a:t>
            </a:r>
            <a:endParaRPr lang="es-ES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987824" y="4293096"/>
            <a:ext cx="5544616" cy="11521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Century Gothic" pitchFamily="34" charset="0"/>
              </a:rPr>
              <a:t>Se va dejando rastros localizables que  se tratan independientemente sin tener en cuenta los deseos de la persona y pueden corresponder a tiempos distintos</a:t>
            </a:r>
            <a:endParaRPr lang="es-ES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987824" y="5589240"/>
            <a:ext cx="5544616" cy="5760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chemeClr val="tx1"/>
                </a:solidFill>
                <a:latin typeface="Century Gothic" pitchFamily="34" charset="0"/>
              </a:rPr>
              <a:t>Repercute en el ámbito global</a:t>
            </a:r>
            <a:endParaRPr lang="es-ES" sz="20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0" y="515719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ASPECTOS ESPECÍFICOS DE LA IDENTIDAD DIGITAL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699792" y="0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IDENTIDAD DIGITAL EN LAS REDES SOCIALES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9" name="8 Imagen" descr="Untitled 1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640" y="3212976"/>
            <a:ext cx="1389538" cy="2088232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0" y="522920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CONTROL DE LA IDENTIDAD DIGITAL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24" name="23 Conector recto"/>
          <p:cNvCxnSpPr>
            <a:stCxn id="18" idx="1"/>
          </p:cNvCxnSpPr>
          <p:nvPr/>
        </p:nvCxnSpPr>
        <p:spPr>
          <a:xfrm flipH="1">
            <a:off x="2699792" y="1952836"/>
            <a:ext cx="648072" cy="1404156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>
            <a:stCxn id="17" idx="1"/>
          </p:cNvCxnSpPr>
          <p:nvPr/>
        </p:nvCxnSpPr>
        <p:spPr>
          <a:xfrm flipH="1">
            <a:off x="2915816" y="2759326"/>
            <a:ext cx="432048" cy="8856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>
            <a:stCxn id="19" idx="1"/>
          </p:cNvCxnSpPr>
          <p:nvPr/>
        </p:nvCxnSpPr>
        <p:spPr>
          <a:xfrm flipH="1">
            <a:off x="2987824" y="3565816"/>
            <a:ext cx="360040" cy="295232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>
            <a:stCxn id="20" idx="1"/>
          </p:cNvCxnSpPr>
          <p:nvPr/>
        </p:nvCxnSpPr>
        <p:spPr>
          <a:xfrm flipH="1" flipV="1">
            <a:off x="2987824" y="4077072"/>
            <a:ext cx="360040" cy="295234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>
            <a:stCxn id="21" idx="1"/>
          </p:cNvCxnSpPr>
          <p:nvPr/>
        </p:nvCxnSpPr>
        <p:spPr>
          <a:xfrm flipH="1" flipV="1">
            <a:off x="2915816" y="4509120"/>
            <a:ext cx="432048" cy="66967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flipH="1" flipV="1">
            <a:off x="2771800" y="5013176"/>
            <a:ext cx="576064" cy="1029716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 redondeado"/>
          <p:cNvSpPr/>
          <p:nvPr/>
        </p:nvSpPr>
        <p:spPr>
          <a:xfrm>
            <a:off x="3347864" y="2435290"/>
            <a:ext cx="5581128" cy="648072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Crear perfiles en las redes sociales responsables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3347864" y="1628800"/>
            <a:ext cx="5581128" cy="64807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Configurar  adecuadamente la privacidad en las redes sociales y controlar lo que difundes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347864" y="3241780"/>
            <a:ext cx="5581128" cy="6480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Participar de forma respetuosa en Internet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3347864" y="4048270"/>
            <a:ext cx="5581128" cy="6480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Aplicar medidas y hábitos de seguridad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3347864" y="4854760"/>
            <a:ext cx="5581128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Revisar lo que se dice de nosotros en  la Red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3347864" y="5661248"/>
            <a:ext cx="5581128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  <a:latin typeface="Century Gothic" pitchFamily="34" charset="0"/>
              </a:rPr>
              <a:t>Adquirir habilidades para controlar  nuestros datos.</a:t>
            </a:r>
            <a:endParaRPr lang="es-ES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CCCB"/>
              </a:clrFrom>
              <a:clrTo>
                <a:srgbClr val="CCCCC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416299"/>
            <a:ext cx="2518310" cy="180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11 Rectángulo"/>
          <p:cNvSpPr/>
          <p:nvPr/>
        </p:nvSpPr>
        <p:spPr>
          <a:xfrm>
            <a:off x="5652120" y="2920355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4"/>
              </a:rPr>
              <a:t>http://www.educa.jcyl.es/educacyl/cm/ciberacoso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157192"/>
            <a:ext cx="153200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098" name="Picture 2" descr="Ini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268760"/>
            <a:ext cx="2286000" cy="695325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5940152" y="1340768"/>
            <a:ext cx="1974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4"/>
              </a:rPr>
              <a:t>https://www.osi.es</a:t>
            </a:r>
            <a:endParaRPr lang="es-ES" dirty="0" smtClean="0"/>
          </a:p>
          <a:p>
            <a:endParaRPr lang="es-ES" dirty="0" smtClean="0"/>
          </a:p>
        </p:txBody>
      </p:sp>
      <p:pic>
        <p:nvPicPr>
          <p:cNvPr id="4100" name="Picture 4" descr="INCI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2420888"/>
            <a:ext cx="2232248" cy="576064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5868144" y="2420888"/>
            <a:ext cx="2362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6"/>
              </a:rPr>
              <a:t>https://www.incibe.es/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4102" name="Picture 6" descr="Agencia española de protección de dat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429000"/>
            <a:ext cx="2304256" cy="1152128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5868144" y="3645024"/>
            <a:ext cx="2085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8"/>
              </a:rPr>
              <a:t>http://www.agpd.es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7" name="16 Rectángulo"/>
          <p:cNvSpPr/>
          <p:nvPr/>
        </p:nvSpPr>
        <p:spPr>
          <a:xfrm>
            <a:off x="5868144" y="472514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9"/>
              </a:rPr>
              <a:t>https://www.gdt.guardiacivil.es/webgdt/cusuarios.php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4797152"/>
            <a:ext cx="244827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5805264"/>
            <a:ext cx="24482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5724128" y="5733256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12"/>
              </a:rPr>
              <a:t>http://www.policia.es/org_central/judicial/udef/bit_alertas.html</a:t>
            </a:r>
            <a:endParaRPr lang="es-ES" dirty="0" smtClean="0"/>
          </a:p>
          <a:p>
            <a:endParaRPr lang="es-ES" dirty="0" smtClean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5301208"/>
            <a:ext cx="1800200" cy="74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068960"/>
            <a:ext cx="22574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869160"/>
            <a:ext cx="17716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5796136" y="3356992"/>
            <a:ext cx="30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5"/>
              </a:rPr>
              <a:t>http://www.saferinternet.org/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51520" y="530120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ENTIDADES COMERCIALES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340768"/>
            <a:ext cx="21145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20888"/>
            <a:ext cx="2304256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 cstate="print"/>
          <a:srcRect b="34262"/>
          <a:stretch>
            <a:fillRect/>
          </a:stretch>
        </p:blipFill>
        <p:spPr bwMode="auto">
          <a:xfrm>
            <a:off x="3059832" y="3645024"/>
            <a:ext cx="24193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581128"/>
            <a:ext cx="208823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5364088" y="1484784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7"/>
              </a:rPr>
              <a:t>http://www.google.es/intl/es_es/goodtoknow/familysafety/tools/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8" name="17 Rectángulo"/>
          <p:cNvSpPr/>
          <p:nvPr/>
        </p:nvSpPr>
        <p:spPr>
          <a:xfrm>
            <a:off x="5292080" y="2492896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8"/>
              </a:rPr>
              <a:t>http://www.microsoft.com/es-es/security/family-safety/default.aspx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19" name="18 Rectángulo"/>
          <p:cNvSpPr/>
          <p:nvPr/>
        </p:nvSpPr>
        <p:spPr>
          <a:xfrm>
            <a:off x="5364088" y="3789040"/>
            <a:ext cx="2483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9"/>
              </a:rPr>
              <a:t>http://familiadigital.net/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0" name="19 Rectángulo"/>
          <p:cNvSpPr/>
          <p:nvPr/>
        </p:nvSpPr>
        <p:spPr>
          <a:xfrm>
            <a:off x="5436096" y="4509120"/>
            <a:ext cx="3707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10"/>
              </a:rPr>
              <a:t>http://www.vodafone.es/conocenos/es/vodafone-espana/sostenibilidad-y-calidad/sostenibilidad/comportamiento-etico-y-responsable/uso-responsable/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5580112" y="6165304"/>
            <a:ext cx="3087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11"/>
              </a:rPr>
              <a:t>http://navegaseguro.orange.es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5949280"/>
            <a:ext cx="1872208" cy="70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51520" y="530120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ORGANIZACIONES NO GUBERNAMENTALES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96752"/>
            <a:ext cx="2276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08920"/>
            <a:ext cx="2276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221088"/>
            <a:ext cx="2276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733256"/>
            <a:ext cx="22764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Rectángulo"/>
          <p:cNvSpPr/>
          <p:nvPr/>
        </p:nvSpPr>
        <p:spPr>
          <a:xfrm>
            <a:off x="5508104" y="1340768"/>
            <a:ext cx="3225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7"/>
              </a:rPr>
              <a:t>http://www.pantallasamigas.net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5" name="24 Rectángulo"/>
          <p:cNvSpPr/>
          <p:nvPr/>
        </p:nvSpPr>
        <p:spPr>
          <a:xfrm>
            <a:off x="5652120" y="2564904"/>
            <a:ext cx="349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8"/>
              </a:rPr>
              <a:t>http://www.generacionesinteractivas.org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6" name="25 Rectángulo"/>
          <p:cNvSpPr/>
          <p:nvPr/>
        </p:nvSpPr>
        <p:spPr>
          <a:xfrm>
            <a:off x="5796136" y="4365104"/>
            <a:ext cx="2212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9"/>
              </a:rPr>
              <a:t>http://www.chaval.es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7" name="26 Rectángulo"/>
          <p:cNvSpPr/>
          <p:nvPr/>
        </p:nvSpPr>
        <p:spPr>
          <a:xfrm>
            <a:off x="5796136" y="5805264"/>
            <a:ext cx="2809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10"/>
              </a:rPr>
              <a:t>http://www.protegeles.com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51520" y="530120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ORGANIZACIONES NO GUBERNAMENTALES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580112" y="1340768"/>
            <a:ext cx="3299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3"/>
              </a:rPr>
              <a:t>http://www.navegacionsegura.es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268760"/>
            <a:ext cx="27051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780928"/>
            <a:ext cx="2667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Rectángulo"/>
          <p:cNvSpPr/>
          <p:nvPr/>
        </p:nvSpPr>
        <p:spPr>
          <a:xfrm>
            <a:off x="5652120" y="2708920"/>
            <a:ext cx="349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6"/>
              </a:rPr>
              <a:t>http://www.cuidatuimagenonline.com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3" name="22 Rectángulo"/>
          <p:cNvSpPr/>
          <p:nvPr/>
        </p:nvSpPr>
        <p:spPr>
          <a:xfrm>
            <a:off x="5724128" y="4293096"/>
            <a:ext cx="237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7"/>
              </a:rPr>
              <a:t>http://netiquetate.com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293096"/>
            <a:ext cx="26289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94952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0" y="5445224"/>
            <a:ext cx="205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UN CONTEXTO EN CAMBIO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1835696" y="1988840"/>
            <a:ext cx="7308304" cy="4136008"/>
            <a:chOff x="1835696" y="1988840"/>
            <a:chExt cx="7308304" cy="4136008"/>
          </a:xfrm>
        </p:grpSpPr>
        <p:graphicFrame>
          <p:nvGraphicFramePr>
            <p:cNvPr id="15" name="14 Diagrama"/>
            <p:cNvGraphicFramePr/>
            <p:nvPr/>
          </p:nvGraphicFramePr>
          <p:xfrm>
            <a:off x="2267744" y="2060848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35696" y="4149080"/>
              <a:ext cx="885825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99792" y="3501008"/>
              <a:ext cx="995493" cy="826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35896" y="2996952"/>
              <a:ext cx="1009023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6016" y="2420888"/>
              <a:ext cx="1095375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0192C7"/>
                </a:clrFrom>
                <a:clrTo>
                  <a:srgbClr val="0192C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72200" y="1988840"/>
              <a:ext cx="577136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24 CuadroTexto"/>
            <p:cNvSpPr txBox="1"/>
            <p:nvPr/>
          </p:nvSpPr>
          <p:spPr>
            <a:xfrm>
              <a:off x="3707904" y="503466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ERA PC</a:t>
              </a:r>
              <a:endParaRPr lang="es-ES" sz="14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4932040" y="443711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WEB 1.0</a:t>
              </a:r>
              <a:endParaRPr lang="es-ES" sz="14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6084168" y="3933056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WEB 2.0</a:t>
              </a:r>
              <a:endParaRPr lang="es-ES" sz="14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7308304" y="3501008"/>
              <a:ext cx="18356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INTERNET UBICUA</a:t>
              </a:r>
              <a:endParaRPr lang="es-ES" sz="14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7884368" y="3068960"/>
              <a:ext cx="125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INTERNET DE LAS COSAS</a:t>
              </a:r>
              <a:endParaRPr lang="es-ES" sz="14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121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1687" r="2222"/>
          <a:stretch>
            <a:fillRect/>
          </a:stretch>
        </p:blipFill>
        <p:spPr bwMode="auto">
          <a:xfrm>
            <a:off x="1115616" y="1916832"/>
            <a:ext cx="23817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512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2439" b="1695"/>
          <a:stretch>
            <a:fillRect/>
          </a:stretch>
        </p:blipFill>
        <p:spPr bwMode="auto">
          <a:xfrm>
            <a:off x="3635896" y="1916832"/>
            <a:ext cx="23924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5124" name="Picture 4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1916832"/>
            <a:ext cx="23762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008" r="745" b="3226"/>
          <a:stretch>
            <a:fillRect/>
          </a:stretch>
        </p:blipFill>
        <p:spPr bwMode="auto">
          <a:xfrm>
            <a:off x="755576" y="1916832"/>
            <a:ext cx="23762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2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353" t="773" r="2754" b="1627"/>
          <a:stretch>
            <a:fillRect/>
          </a:stretch>
        </p:blipFill>
        <p:spPr bwMode="auto">
          <a:xfrm>
            <a:off x="3347864" y="1988840"/>
            <a:ext cx="23762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4578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2083"/>
          <a:stretch>
            <a:fillRect/>
          </a:stretch>
        </p:blipFill>
        <p:spPr bwMode="auto">
          <a:xfrm>
            <a:off x="6156176" y="2060848"/>
            <a:ext cx="23762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987824" y="188640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POSIBILIDADES Y AYUDAS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5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5364877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123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164"/>
          <a:stretch>
            <a:fillRect/>
          </a:stretch>
        </p:blipFill>
        <p:spPr bwMode="auto">
          <a:xfrm>
            <a:off x="1259632" y="764704"/>
            <a:ext cx="3600400" cy="25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355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1575" b="776"/>
          <a:stretch>
            <a:fillRect/>
          </a:stretch>
        </p:blipFill>
        <p:spPr bwMode="auto">
          <a:xfrm>
            <a:off x="5292080" y="836712"/>
            <a:ext cx="2520280" cy="24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3558" name="Picture 6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3501008"/>
            <a:ext cx="2952328" cy="296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904296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CuadroTexto"/>
          <p:cNvSpPr txBox="1"/>
          <p:nvPr/>
        </p:nvSpPr>
        <p:spPr>
          <a:xfrm>
            <a:off x="4499992" y="177281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INTERACCIÓN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42900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TIPO IDENTIDAD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5292080" y="2132856"/>
            <a:ext cx="3851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Receptores de información.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Pasividad.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Contenidos producidos en masa.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Comunicaciones de uno a muchos.</a:t>
            </a:r>
            <a:endParaRPr lang="es-ES" sz="1600" dirty="0">
              <a:latin typeface="Century Gothic" pitchFamily="34" charset="0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5436096" y="3789040"/>
            <a:ext cx="2416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Identidad tradicional</a:t>
            </a:r>
            <a:endParaRPr lang="es-ES" sz="1600" dirty="0">
              <a:latin typeface="Century Gothic" pitchFamily="34" charset="0"/>
            </a:endParaRPr>
          </a:p>
        </p:txBody>
      </p:sp>
      <p:grpSp>
        <p:nvGrpSpPr>
          <p:cNvPr id="26" name="25 Grupo"/>
          <p:cNvGrpSpPr/>
          <p:nvPr/>
        </p:nvGrpSpPr>
        <p:grpSpPr>
          <a:xfrm>
            <a:off x="5076056" y="4509120"/>
            <a:ext cx="1709122" cy="626586"/>
            <a:chOff x="5076056" y="4509120"/>
            <a:chExt cx="1709122" cy="626586"/>
          </a:xfrm>
        </p:grpSpPr>
        <p:sp>
          <p:nvSpPr>
            <p:cNvPr id="50" name="49 CuadroTexto"/>
            <p:cNvSpPr txBox="1"/>
            <p:nvPr/>
          </p:nvSpPr>
          <p:spPr>
            <a:xfrm>
              <a:off x="5076056" y="4509120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RIESGOS</a:t>
              </a:r>
              <a:endParaRPr lang="es-ES" b="1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5076056" y="4797152"/>
              <a:ext cx="17091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s-ES" sz="1600" dirty="0" smtClean="0">
                  <a:latin typeface="Century Gothic" pitchFamily="34" charset="0"/>
                </a:rPr>
                <a:t> Dependencia</a:t>
              </a:r>
              <a:endParaRPr lang="es-ES" sz="1600" dirty="0">
                <a:latin typeface="Century Gothic" pitchFamily="34" charset="0"/>
              </a:endParaRPr>
            </a:p>
          </p:txBody>
        </p:sp>
      </p:grpSp>
      <p:sp>
        <p:nvSpPr>
          <p:cNvPr id="54" name="53 CuadroTexto"/>
          <p:cNvSpPr txBox="1"/>
          <p:nvPr/>
        </p:nvSpPr>
        <p:spPr>
          <a:xfrm>
            <a:off x="0" y="5445224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CAMBIO DE INTERACCIÓN Y DE IDENTIDAD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2411760" y="2132856"/>
            <a:ext cx="2808312" cy="2880320"/>
            <a:chOff x="2411760" y="2132856"/>
            <a:chExt cx="2808312" cy="288032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15816" y="3284984"/>
              <a:ext cx="885825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1" name="40 Conector recto de flecha"/>
            <p:cNvCxnSpPr/>
            <p:nvPr/>
          </p:nvCxnSpPr>
          <p:spPr>
            <a:xfrm>
              <a:off x="3995936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 de flecha"/>
            <p:cNvCxnSpPr/>
            <p:nvPr/>
          </p:nvCxnSpPr>
          <p:spPr>
            <a:xfrm>
              <a:off x="4283968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 de flecha"/>
            <p:cNvCxnSpPr/>
            <p:nvPr/>
          </p:nvCxnSpPr>
          <p:spPr>
            <a:xfrm>
              <a:off x="4572000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CuadroTexto"/>
            <p:cNvSpPr txBox="1"/>
            <p:nvPr/>
          </p:nvSpPr>
          <p:spPr>
            <a:xfrm>
              <a:off x="2915816" y="2924944"/>
              <a:ext cx="20938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latin typeface="Century Gothic" pitchFamily="34" charset="0"/>
                </a:rPr>
                <a:t>Control informativo</a:t>
              </a:r>
              <a:endParaRPr lang="es-ES" sz="1600" b="1" dirty="0">
                <a:latin typeface="Century Gothic" pitchFamily="34" charset="0"/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419872" y="4221088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Century Gothic" pitchFamily="34" charset="0"/>
                </a:rPr>
                <a:t>&lt;1994</a:t>
              </a:r>
              <a:endParaRPr lang="es-ES" b="1" dirty="0">
                <a:latin typeface="Century Gothic" pitchFamily="34" charset="0"/>
              </a:endParaRPr>
            </a:p>
          </p:txBody>
        </p:sp>
        <p:sp>
          <p:nvSpPr>
            <p:cNvPr id="47" name="46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16200000"/>
                <a:gd name="adj2" fmla="val 5601187"/>
              </a:avLst>
            </a:prstGeom>
            <a:ln w="762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54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2242244"/>
                <a:gd name="adj2" fmla="val 5601187"/>
              </a:avLst>
            </a:prstGeom>
            <a:ln w="2540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2771800" y="2204864"/>
            <a:ext cx="230832" cy="3024336"/>
            <a:chOff x="2771800" y="2204864"/>
            <a:chExt cx="230832" cy="3024336"/>
          </a:xfrm>
        </p:grpSpPr>
        <p:sp>
          <p:nvSpPr>
            <p:cNvPr id="28" name="27 CuadroTexto"/>
            <p:cNvSpPr txBox="1"/>
            <p:nvPr/>
          </p:nvSpPr>
          <p:spPr>
            <a:xfrm rot="16200000">
              <a:off x="1555068" y="3781636"/>
              <a:ext cx="2664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L. MIGUEL </a:t>
              </a:r>
              <a:r>
                <a:rPr lang="es-ES" sz="8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VILLALAÍN</a:t>
              </a:r>
              <a:r>
                <a:rPr lang="es-ES" sz="9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. MENORES Y REDES </a:t>
              </a:r>
              <a:r>
                <a:rPr lang="es-ES" sz="8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SOCIALES</a:t>
              </a:r>
              <a:r>
                <a:rPr lang="es-ES" sz="9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.  </a:t>
              </a:r>
              <a:endParaRPr lang="es-ES" sz="9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52226" name="Picture 2" descr="http://es.creativecommons.org/blog/wp-content/uploads/2013/04/by-nc-nd.eu_peti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6200000">
              <a:off x="2607342" y="2369322"/>
              <a:ext cx="504056" cy="1751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687892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0" y="5301208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CAMBIOS DE INTERACCIÓN Y DE IDENTIDAD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499992" y="177281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INTERACCIÓN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42900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TIPO IDENTIDAD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5076056" y="450912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RIESGOS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5292080" y="2132856"/>
            <a:ext cx="3851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Interactividad con la información.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Entornos personales.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Redes multimedia.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Comunicación de uno a uno.</a:t>
            </a:r>
            <a:endParaRPr lang="es-ES" sz="1600" dirty="0">
              <a:latin typeface="Century Gothic" pitchFamily="34" charset="0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5436096" y="3789040"/>
            <a:ext cx="2690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>
                <a:latin typeface="Century Gothic" pitchFamily="34" charset="0"/>
              </a:rPr>
              <a:t> Ocultación 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>
                <a:latin typeface="Century Gothic" pitchFamily="34" charset="0"/>
              </a:rPr>
              <a:t> Identidad tradicional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076056" y="4797152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>
                <a:latin typeface="Century Gothic" pitchFamily="34" charset="0"/>
              </a:rPr>
              <a:t> Ataques informáticos</a:t>
            </a:r>
            <a:endParaRPr lang="es-ES" dirty="0">
              <a:latin typeface="Century Gothic" pitchFamily="34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2411760" y="2060848"/>
            <a:ext cx="2880320" cy="2952328"/>
            <a:chOff x="2411760" y="2060848"/>
            <a:chExt cx="2880320" cy="2952328"/>
          </a:xfrm>
        </p:grpSpPr>
        <p:cxnSp>
          <p:nvCxnSpPr>
            <p:cNvPr id="41" name="40 Conector recto de flecha"/>
            <p:cNvCxnSpPr/>
            <p:nvPr/>
          </p:nvCxnSpPr>
          <p:spPr>
            <a:xfrm>
              <a:off x="4211960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CuadroTexto"/>
            <p:cNvSpPr txBox="1"/>
            <p:nvPr/>
          </p:nvSpPr>
          <p:spPr>
            <a:xfrm>
              <a:off x="2915816" y="2924944"/>
              <a:ext cx="18357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latin typeface="Century Gothic" pitchFamily="34" charset="0"/>
                </a:rPr>
                <a:t>Etapa expositiva</a:t>
              </a:r>
              <a:endParaRPr lang="es-ES" sz="1600" b="1" dirty="0">
                <a:latin typeface="Century Gothic" pitchFamily="34" charset="0"/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059832" y="4221088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Century Gothic" pitchFamily="34" charset="0"/>
                </a:rPr>
                <a:t>1994-2003</a:t>
              </a:r>
              <a:endParaRPr lang="es-ES" b="1" dirty="0">
                <a:latin typeface="Century Gothic" pitchFamily="34" charset="0"/>
              </a:endParaRPr>
            </a:p>
          </p:txBody>
        </p:sp>
        <p:sp>
          <p:nvSpPr>
            <p:cNvPr id="47" name="46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16200000"/>
                <a:gd name="adj2" fmla="val 5601187"/>
              </a:avLst>
            </a:prstGeom>
            <a:ln w="762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87824" y="3356992"/>
              <a:ext cx="995493" cy="826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25 Arco"/>
            <p:cNvSpPr/>
            <p:nvPr/>
          </p:nvSpPr>
          <p:spPr>
            <a:xfrm>
              <a:off x="2483768" y="2060848"/>
              <a:ext cx="2808312" cy="2880320"/>
            </a:xfrm>
            <a:prstGeom prst="arc">
              <a:avLst>
                <a:gd name="adj1" fmla="val 395621"/>
                <a:gd name="adj2" fmla="val 3693379"/>
              </a:avLst>
            </a:prstGeom>
            <a:ln w="2540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2771800" y="2204864"/>
            <a:ext cx="223138" cy="3024336"/>
            <a:chOff x="2771800" y="2204864"/>
            <a:chExt cx="223138" cy="3024336"/>
          </a:xfrm>
        </p:grpSpPr>
        <p:sp>
          <p:nvSpPr>
            <p:cNvPr id="29" name="28 CuadroTexto"/>
            <p:cNvSpPr txBox="1"/>
            <p:nvPr/>
          </p:nvSpPr>
          <p:spPr>
            <a:xfrm rot="16200000">
              <a:off x="1555068" y="3789330"/>
              <a:ext cx="26642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L. MIGUEL VILLALAÍN. MENORES Y REDES SOCIALES.  </a:t>
              </a:r>
              <a:endParaRPr lang="es-ES" sz="8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30" name="Picture 2" descr="http://es.creativecommons.org/blog/wp-content/uploads/2013/04/by-nc-nd.eu_peti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6200000">
              <a:off x="2607342" y="2369322"/>
              <a:ext cx="504056" cy="1751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9 Grupo"/>
          <p:cNvGrpSpPr/>
          <p:nvPr/>
        </p:nvGrpSpPr>
        <p:grpSpPr>
          <a:xfrm>
            <a:off x="-2808312" y="-243408"/>
            <a:ext cx="5508104" cy="4968552"/>
            <a:chOff x="-2808312" y="-243408"/>
            <a:chExt cx="5508104" cy="496855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4191"/>
            <a:stretch>
              <a:fillRect/>
            </a:stretch>
          </p:blipFill>
          <p:spPr bwMode="auto">
            <a:xfrm>
              <a:off x="0" y="0"/>
              <a:ext cx="1693998" cy="350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Rectángulo"/>
            <p:cNvSpPr/>
            <p:nvPr/>
          </p:nvSpPr>
          <p:spPr>
            <a:xfrm>
              <a:off x="755576" y="0"/>
              <a:ext cx="1944216" cy="47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Arco"/>
            <p:cNvSpPr/>
            <p:nvPr/>
          </p:nvSpPr>
          <p:spPr>
            <a:xfrm>
              <a:off x="-2808312" y="-243408"/>
              <a:ext cx="5292080" cy="4968552"/>
            </a:xfrm>
            <a:prstGeom prst="arc">
              <a:avLst>
                <a:gd name="adj1" fmla="val 16434802"/>
                <a:gd name="adj2" fmla="val 3361501"/>
              </a:avLst>
            </a:prstGeom>
            <a:ln w="3810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Arco"/>
            <p:cNvSpPr/>
            <p:nvPr/>
          </p:nvSpPr>
          <p:spPr>
            <a:xfrm>
              <a:off x="-1608702" y="0"/>
              <a:ext cx="3217404" cy="3058187"/>
            </a:xfrm>
            <a:prstGeom prst="arc">
              <a:avLst>
                <a:gd name="adj1" fmla="val 16162694"/>
                <a:gd name="adj2" fmla="val 5453957"/>
              </a:avLst>
            </a:prstGeom>
            <a:ln w="5080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Rectángulo"/>
          <p:cNvSpPr/>
          <p:nvPr/>
        </p:nvSpPr>
        <p:spPr>
          <a:xfrm>
            <a:off x="2987824" y="188640"/>
            <a:ext cx="6156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CONTEXTO TECNOLÓGICO Y SOCIAL DE LOS MENORES</a:t>
            </a:r>
            <a:endParaRPr lang="es-ES" sz="3200" dirty="0">
              <a:solidFill>
                <a:schemeClr val="bg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Arco"/>
          <p:cNvSpPr/>
          <p:nvPr/>
        </p:nvSpPr>
        <p:spPr>
          <a:xfrm>
            <a:off x="-2664296" y="-315416"/>
            <a:ext cx="5292080" cy="5112568"/>
          </a:xfrm>
          <a:prstGeom prst="arc">
            <a:avLst>
              <a:gd name="adj1" fmla="val 16162694"/>
              <a:gd name="adj2" fmla="val 5480076"/>
            </a:avLst>
          </a:prstGeom>
          <a:ln w="762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0" y="5445224"/>
            <a:ext cx="2051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CAMBIOS DE INTERACCIÓN Y DE IDENTIDAD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499992" y="1772816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INTERACCIÓN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42900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TIPO IDENTIDAD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5076056" y="450912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RIESGOS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5292080" y="2132856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Creadores de información.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Entornos multimedia virtuales.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Entornos sociales.</a:t>
            </a:r>
          </a:p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Contenidos producidos entre iguales.</a:t>
            </a:r>
          </a:p>
        </p:txBody>
      </p:sp>
      <p:sp>
        <p:nvSpPr>
          <p:cNvPr id="52" name="51 Rectángulo"/>
          <p:cNvSpPr/>
          <p:nvPr/>
        </p:nvSpPr>
        <p:spPr>
          <a:xfrm>
            <a:off x="5436096" y="3789040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Identidad digital</a:t>
            </a:r>
            <a:endParaRPr lang="es-ES" sz="1600" dirty="0">
              <a:latin typeface="Century Gothic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076056" y="4797152"/>
            <a:ext cx="1991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1600" dirty="0" smtClean="0">
                <a:latin typeface="Century Gothic" pitchFamily="34" charset="0"/>
              </a:rPr>
              <a:t> Ataques sociales</a:t>
            </a:r>
            <a:endParaRPr lang="es-ES" sz="1600" dirty="0">
              <a:latin typeface="Century Gothic" pitchFamily="34" charset="0"/>
            </a:endParaRPr>
          </a:p>
        </p:txBody>
      </p:sp>
      <p:grpSp>
        <p:nvGrpSpPr>
          <p:cNvPr id="29" name="28 Grupo"/>
          <p:cNvGrpSpPr/>
          <p:nvPr/>
        </p:nvGrpSpPr>
        <p:grpSpPr>
          <a:xfrm>
            <a:off x="2411760" y="2132856"/>
            <a:ext cx="2808312" cy="2880320"/>
            <a:chOff x="2411760" y="2132856"/>
            <a:chExt cx="2808312" cy="2880320"/>
          </a:xfrm>
        </p:grpSpPr>
        <p:cxnSp>
          <p:nvCxnSpPr>
            <p:cNvPr id="41" name="40 Conector recto de flecha"/>
            <p:cNvCxnSpPr/>
            <p:nvPr/>
          </p:nvCxnSpPr>
          <p:spPr>
            <a:xfrm>
              <a:off x="4211960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44 CuadroTexto"/>
            <p:cNvSpPr txBox="1"/>
            <p:nvPr/>
          </p:nvSpPr>
          <p:spPr>
            <a:xfrm>
              <a:off x="2915816" y="2924944"/>
              <a:ext cx="2100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latin typeface="Century Gothic" pitchFamily="34" charset="0"/>
                </a:rPr>
                <a:t>Etapa colaborativa</a:t>
              </a:r>
              <a:endParaRPr lang="es-ES" sz="1600" b="1" dirty="0">
                <a:latin typeface="Century Gothic" pitchFamily="34" charset="0"/>
              </a:endParaRPr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059832" y="4221088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latin typeface="Century Gothic" pitchFamily="34" charset="0"/>
                </a:rPr>
                <a:t>2003-2010</a:t>
              </a:r>
              <a:endParaRPr lang="es-ES" b="1" dirty="0">
                <a:latin typeface="Century Gothic" pitchFamily="34" charset="0"/>
              </a:endParaRPr>
            </a:p>
          </p:txBody>
        </p:sp>
        <p:sp>
          <p:nvSpPr>
            <p:cNvPr id="47" name="46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16200000"/>
                <a:gd name="adj2" fmla="val 5601187"/>
              </a:avLst>
            </a:prstGeom>
            <a:ln w="762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59832" y="3429000"/>
              <a:ext cx="1009023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26 Conector recto de flecha"/>
            <p:cNvCxnSpPr/>
            <p:nvPr/>
          </p:nvCxnSpPr>
          <p:spPr>
            <a:xfrm>
              <a:off x="4499992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4788024" y="3284984"/>
              <a:ext cx="0" cy="86409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Arco"/>
            <p:cNvSpPr/>
            <p:nvPr/>
          </p:nvSpPr>
          <p:spPr>
            <a:xfrm>
              <a:off x="2411760" y="2132856"/>
              <a:ext cx="2808312" cy="2880320"/>
            </a:xfrm>
            <a:prstGeom prst="arc">
              <a:avLst>
                <a:gd name="adj1" fmla="val 20132670"/>
                <a:gd name="adj2" fmla="val 2073994"/>
              </a:avLst>
            </a:prstGeom>
            <a:ln w="2540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2771800" y="2204864"/>
            <a:ext cx="223138" cy="3024336"/>
            <a:chOff x="2771800" y="2204864"/>
            <a:chExt cx="223138" cy="3024336"/>
          </a:xfrm>
        </p:grpSpPr>
        <p:sp>
          <p:nvSpPr>
            <p:cNvPr id="31" name="30 CuadroTexto"/>
            <p:cNvSpPr txBox="1"/>
            <p:nvPr/>
          </p:nvSpPr>
          <p:spPr>
            <a:xfrm rot="16200000">
              <a:off x="1555068" y="3789330"/>
              <a:ext cx="26642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 smtClean="0">
                  <a:solidFill>
                    <a:schemeClr val="bg1">
                      <a:lumMod val="85000"/>
                    </a:schemeClr>
                  </a:solidFill>
                  <a:latin typeface="Arial Narrow" pitchFamily="34" charset="0"/>
                </a:rPr>
                <a:t>L. MIGUEL VILLALAÍN. MENORES Y REDES SOCIALES.  </a:t>
              </a:r>
              <a:endParaRPr lang="es-ES" sz="800" dirty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32" name="Picture 2" descr="http://es.creativecommons.org/blog/wp-content/uploads/2013/04/by-nc-nd.eu_petit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6200000">
              <a:off x="2607342" y="2369322"/>
              <a:ext cx="504056" cy="1751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  <a:scene3d>
          <a:camera prst="orthographicFront"/>
          <a:lightRig rig="flat" dir="tl"/>
        </a:scene3d>
        <a:sp3d contourW="19050" prstMaterial="clear">
          <a:bevelT w="50800" h="50800"/>
          <a:contourClr>
            <a:schemeClr val="accent5">
              <a:tint val="70000"/>
              <a:satMod val="180000"/>
              <a:alpha val="70000"/>
            </a:schemeClr>
          </a:contourClr>
        </a:sp3d>
      </a:bodyPr>
      <a:lstStyle>
        <a:defPPr>
          <a:defRPr sz="5400" dirty="0" smtClean="0"/>
        </a:defPPr>
      </a:lst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2932</Words>
  <Application>Microsoft Office PowerPoint</Application>
  <PresentationFormat>Presentación en pantalla (4:3)</PresentationFormat>
  <Paragraphs>482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</vt:vector>
  </TitlesOfParts>
  <Company>RevolucionUnattended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 Villalaín</dc:creator>
  <cp:lastModifiedBy>ape</cp:lastModifiedBy>
  <cp:revision>148</cp:revision>
  <dcterms:created xsi:type="dcterms:W3CDTF">2015-03-06T18:47:04Z</dcterms:created>
  <dcterms:modified xsi:type="dcterms:W3CDTF">2015-03-12T11:48:31Z</dcterms:modified>
</cp:coreProperties>
</file>