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2" r:id="rId4"/>
    <p:sldId id="263" r:id="rId5"/>
    <p:sldId id="265" r:id="rId6"/>
    <p:sldId id="264" r:id="rId7"/>
    <p:sldId id="270" r:id="rId8"/>
    <p:sldId id="266" r:id="rId9"/>
    <p:sldId id="267" r:id="rId10"/>
    <p:sldId id="268" r:id="rId11"/>
    <p:sldId id="269" r:id="rId12"/>
    <p:sldId id="273" r:id="rId13"/>
    <p:sldId id="275" r:id="rId14"/>
    <p:sldId id="276" r:id="rId15"/>
    <p:sldId id="277" r:id="rId16"/>
    <p:sldId id="307" r:id="rId17"/>
    <p:sldId id="278" r:id="rId18"/>
    <p:sldId id="280" r:id="rId19"/>
    <p:sldId id="283" r:id="rId20"/>
    <p:sldId id="281" r:id="rId21"/>
    <p:sldId id="282" r:id="rId22"/>
    <p:sldId id="290" r:id="rId23"/>
    <p:sldId id="291" r:id="rId24"/>
    <p:sldId id="292" r:id="rId25"/>
    <p:sldId id="293" r:id="rId26"/>
    <p:sldId id="294" r:id="rId27"/>
    <p:sldId id="295" r:id="rId28"/>
    <p:sldId id="284" r:id="rId29"/>
    <p:sldId id="285" r:id="rId30"/>
    <p:sldId id="286" r:id="rId31"/>
    <p:sldId id="288" r:id="rId32"/>
    <p:sldId id="289" r:id="rId33"/>
    <p:sldId id="297" r:id="rId34"/>
    <p:sldId id="296" r:id="rId35"/>
    <p:sldId id="298" r:id="rId36"/>
    <p:sldId id="299" r:id="rId37"/>
    <p:sldId id="301" r:id="rId38"/>
    <p:sldId id="272" r:id="rId39"/>
    <p:sldId id="303" r:id="rId40"/>
    <p:sldId id="304" r:id="rId41"/>
    <p:sldId id="302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40F"/>
    <a:srgbClr val="EAB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19" autoAdjust="0"/>
  </p:normalViewPr>
  <p:slideViewPr>
    <p:cSldViewPr>
      <p:cViewPr varScale="1">
        <p:scale>
          <a:sx n="65" d="100"/>
          <a:sy n="65" d="100"/>
        </p:scale>
        <p:origin x="8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1C9DE-1E01-4FB9-BB7C-F1DD119DF18A}" type="datetimeFigureOut">
              <a:rPr lang="es-ES" smtClean="0"/>
              <a:pPr/>
              <a:t>21/01/2016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3FF53-863D-422E-B281-B6B97045D6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1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744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52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763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585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23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098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15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430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76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300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8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158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180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836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816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212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859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927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733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707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619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90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9049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494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7679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0267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4743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1444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7471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22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07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00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771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92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388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FF53-863D-422E-B281-B6B97045D612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03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5427-D240-4F2F-9816-8AE4E4A4E5D5}" type="datetimeFigureOut">
              <a:rPr lang="es-ES" smtClean="0"/>
              <a:pPr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AE76-23F0-4523-BC9C-9726AD5DD4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5427-D240-4F2F-9816-8AE4E4A4E5D5}" type="datetimeFigureOut">
              <a:rPr lang="es-ES" smtClean="0"/>
              <a:pPr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AE76-23F0-4523-BC9C-9726AD5DD4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5427-D240-4F2F-9816-8AE4E4A4E5D5}" type="datetimeFigureOut">
              <a:rPr lang="es-ES" smtClean="0"/>
              <a:pPr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AE76-23F0-4523-BC9C-9726AD5DD4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5427-D240-4F2F-9816-8AE4E4A4E5D5}" type="datetimeFigureOut">
              <a:rPr lang="es-ES" smtClean="0"/>
              <a:pPr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AE76-23F0-4523-BC9C-9726AD5DD4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5427-D240-4F2F-9816-8AE4E4A4E5D5}" type="datetimeFigureOut">
              <a:rPr lang="es-ES" smtClean="0"/>
              <a:pPr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AE76-23F0-4523-BC9C-9726AD5DD4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5427-D240-4F2F-9816-8AE4E4A4E5D5}" type="datetimeFigureOut">
              <a:rPr lang="es-ES" smtClean="0"/>
              <a:pPr/>
              <a:t>21/01/2016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AE76-23F0-4523-BC9C-9726AD5DD4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5427-D240-4F2F-9816-8AE4E4A4E5D5}" type="datetimeFigureOut">
              <a:rPr lang="es-ES" smtClean="0"/>
              <a:pPr/>
              <a:t>21/01/2016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AE76-23F0-4523-BC9C-9726AD5DD4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5427-D240-4F2F-9816-8AE4E4A4E5D5}" type="datetimeFigureOut">
              <a:rPr lang="es-ES" smtClean="0"/>
              <a:pPr/>
              <a:t>21/01/2016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AE76-23F0-4523-BC9C-9726AD5DD4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5427-D240-4F2F-9816-8AE4E4A4E5D5}" type="datetimeFigureOut">
              <a:rPr lang="es-ES" smtClean="0"/>
              <a:pPr/>
              <a:t>21/01/2016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AE76-23F0-4523-BC9C-9726AD5DD4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5427-D240-4F2F-9816-8AE4E4A4E5D5}" type="datetimeFigureOut">
              <a:rPr lang="es-ES" smtClean="0"/>
              <a:pPr/>
              <a:t>21/01/2016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AE76-23F0-4523-BC9C-9726AD5DD4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5427-D240-4F2F-9816-8AE4E4A4E5D5}" type="datetimeFigureOut">
              <a:rPr lang="es-ES" smtClean="0"/>
              <a:pPr/>
              <a:t>21/01/2016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AE76-23F0-4523-BC9C-9726AD5DD4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C5427-D240-4F2F-9816-8AE4E4A4E5D5}" type="datetimeFigureOut">
              <a:rPr lang="es-ES" smtClean="0"/>
              <a:pPr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2AE76-23F0-4523-BC9C-9726AD5DD4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peburgos.es/tic/CUADERNO%20DIGITAL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s.wikipedia.org/wiki/Archivo:Ludwig_van_Beethoven_-_Overt%C3%BCre_c-moll,_op._62.ogg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3" Type="http://schemas.openxmlformats.org/officeDocument/2006/relationships/image" Target="../media/image5.png"/><Relationship Id="rId21" Type="http://schemas.openxmlformats.org/officeDocument/2006/relationships/image" Target="../media/image41.png"/><Relationship Id="rId7" Type="http://schemas.openxmlformats.org/officeDocument/2006/relationships/hyperlink" Target="http://www.bne.es/" TargetMode="External"/><Relationship Id="rId12" Type="http://schemas.openxmlformats.org/officeDocument/2006/relationships/hyperlink" Target="http://freemusicarchive.org/" TargetMode="External"/><Relationship Id="rId17" Type="http://schemas.openxmlformats.org/officeDocument/2006/relationships/hyperlink" Target="https://soundcloud.com/" TargetMode="External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39.png"/><Relationship Id="rId20" Type="http://schemas.openxmlformats.org/officeDocument/2006/relationships/hyperlink" Target="https://archive.org/details/movie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hyperlink" Target="http://cctrax.com/" TargetMode="External"/><Relationship Id="rId23" Type="http://schemas.openxmlformats.org/officeDocument/2006/relationships/image" Target="../media/image42.png"/><Relationship Id="rId10" Type="http://schemas.openxmlformats.org/officeDocument/2006/relationships/hyperlink" Target="http://www.europeanaregia.eu/es" TargetMode="External"/><Relationship Id="rId19" Type="http://schemas.openxmlformats.org/officeDocument/2006/relationships/hyperlink" Target="http://www.pond5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gutenberg.org/" TargetMode="External"/><Relationship Id="rId14" Type="http://schemas.openxmlformats.org/officeDocument/2006/relationships/image" Target="../media/image38.png"/><Relationship Id="rId22" Type="http://schemas.openxmlformats.org/officeDocument/2006/relationships/hyperlink" Target="http://librestock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2.png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4.jpeg"/><Relationship Id="rId10" Type="http://schemas.openxmlformats.org/officeDocument/2006/relationships/image" Target="../media/image54.png"/><Relationship Id="rId4" Type="http://schemas.openxmlformats.org/officeDocument/2006/relationships/image" Target="../media/image2.png"/><Relationship Id="rId9" Type="http://schemas.openxmlformats.org/officeDocument/2006/relationships/image" Target="../media/image53.png"/><Relationship Id="rId1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choose/?lang=es_CO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choose/?lang=es_CO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ng.com/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hyperlink" Target="https://search.creativecommons.org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chive.org/" TargetMode="External"/><Relationship Id="rId5" Type="http://schemas.openxmlformats.org/officeDocument/2006/relationships/image" Target="../media/image66.png"/><Relationship Id="rId4" Type="http://schemas.openxmlformats.org/officeDocument/2006/relationships/hyperlink" Target="http://www.copyright.es/" TargetMode="External"/><Relationship Id="rId9" Type="http://schemas.openxmlformats.org/officeDocument/2006/relationships/hyperlink" Target="http://www.safecreative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publicdomain/zero/1.0/deed.en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3488567"/>
            <a:ext cx="1488951" cy="226254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518218">
            <a:off x="301689" y="1201118"/>
            <a:ext cx="2628900" cy="18097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25" name="24 CuadroTexto"/>
          <p:cNvSpPr txBox="1"/>
          <p:nvPr/>
        </p:nvSpPr>
        <p:spPr>
          <a:xfrm>
            <a:off x="5172740" y="2621374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…,¿de 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quién es?</a:t>
            </a:r>
            <a:endParaRPr lang="es-E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338123" y="2342400"/>
            <a:ext cx="1622954" cy="1440160"/>
          </a:xfrm>
          <a:custGeom>
            <a:avLst/>
            <a:gdLst>
              <a:gd name="connsiteX0" fmla="*/ 1303623 w 2650938"/>
              <a:gd name="connsiteY0" fmla="*/ 22438 h 2470124"/>
              <a:gd name="connsiteX1" fmla="*/ 1904125 w 2650938"/>
              <a:gd name="connsiteY1" fmla="*/ 63381 h 2470124"/>
              <a:gd name="connsiteX2" fmla="*/ 2504626 w 2650938"/>
              <a:gd name="connsiteY2" fmla="*/ 663883 h 2470124"/>
              <a:gd name="connsiteX3" fmla="*/ 2641104 w 2650938"/>
              <a:gd name="connsiteY3" fmla="*/ 1332623 h 2470124"/>
              <a:gd name="connsiteX4" fmla="*/ 2313558 w 2650938"/>
              <a:gd name="connsiteY4" fmla="*/ 1878534 h 2470124"/>
              <a:gd name="connsiteX5" fmla="*/ 2395444 w 2650938"/>
              <a:gd name="connsiteY5" fmla="*/ 2451740 h 2470124"/>
              <a:gd name="connsiteX6" fmla="*/ 2313558 w 2650938"/>
              <a:gd name="connsiteY6" fmla="*/ 2315262 h 2470124"/>
              <a:gd name="connsiteX7" fmla="*/ 2108841 w 2650938"/>
              <a:gd name="connsiteY7" fmla="*/ 2178784 h 2470124"/>
              <a:gd name="connsiteX8" fmla="*/ 1221737 w 2650938"/>
              <a:gd name="connsiteY8" fmla="*/ 2438092 h 2470124"/>
              <a:gd name="connsiteX9" fmla="*/ 443814 w 2650938"/>
              <a:gd name="connsiteY9" fmla="*/ 2219728 h 2470124"/>
              <a:gd name="connsiteX10" fmla="*/ 7086 w 2650938"/>
              <a:gd name="connsiteY10" fmla="*/ 1482749 h 2470124"/>
              <a:gd name="connsiteX11" fmla="*/ 239098 w 2650938"/>
              <a:gd name="connsiteY11" fmla="*/ 663883 h 2470124"/>
              <a:gd name="connsiteX12" fmla="*/ 1057964 w 2650938"/>
              <a:gd name="connsiteY12" fmla="*/ 104325 h 2470124"/>
              <a:gd name="connsiteX13" fmla="*/ 1303623 w 2650938"/>
              <a:gd name="connsiteY13" fmla="*/ 22438 h 247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0938" h="2470124">
                <a:moveTo>
                  <a:pt x="1303623" y="22438"/>
                </a:moveTo>
                <a:cubicBezTo>
                  <a:pt x="1444650" y="15614"/>
                  <a:pt x="1703958" y="-43526"/>
                  <a:pt x="1904125" y="63381"/>
                </a:cubicBezTo>
                <a:cubicBezTo>
                  <a:pt x="2104292" y="170288"/>
                  <a:pt x="2381796" y="452343"/>
                  <a:pt x="2504626" y="663883"/>
                </a:cubicBezTo>
                <a:cubicBezTo>
                  <a:pt x="2627456" y="875423"/>
                  <a:pt x="2672949" y="1130181"/>
                  <a:pt x="2641104" y="1332623"/>
                </a:cubicBezTo>
                <a:cubicBezTo>
                  <a:pt x="2609259" y="1535065"/>
                  <a:pt x="2354501" y="1692015"/>
                  <a:pt x="2313558" y="1878534"/>
                </a:cubicBezTo>
                <a:cubicBezTo>
                  <a:pt x="2272615" y="2065053"/>
                  <a:pt x="2395444" y="2378952"/>
                  <a:pt x="2395444" y="2451740"/>
                </a:cubicBezTo>
                <a:cubicBezTo>
                  <a:pt x="2395444" y="2524528"/>
                  <a:pt x="2361325" y="2360755"/>
                  <a:pt x="2313558" y="2315262"/>
                </a:cubicBezTo>
                <a:cubicBezTo>
                  <a:pt x="2265791" y="2269769"/>
                  <a:pt x="2290811" y="2158312"/>
                  <a:pt x="2108841" y="2178784"/>
                </a:cubicBezTo>
                <a:cubicBezTo>
                  <a:pt x="1926871" y="2199256"/>
                  <a:pt x="1499241" y="2431268"/>
                  <a:pt x="1221737" y="2438092"/>
                </a:cubicBezTo>
                <a:cubicBezTo>
                  <a:pt x="944233" y="2444916"/>
                  <a:pt x="646256" y="2378952"/>
                  <a:pt x="443814" y="2219728"/>
                </a:cubicBezTo>
                <a:cubicBezTo>
                  <a:pt x="241372" y="2060504"/>
                  <a:pt x="41205" y="1742057"/>
                  <a:pt x="7086" y="1482749"/>
                </a:cubicBezTo>
                <a:cubicBezTo>
                  <a:pt x="-27033" y="1223442"/>
                  <a:pt x="63952" y="893620"/>
                  <a:pt x="239098" y="663883"/>
                </a:cubicBezTo>
                <a:cubicBezTo>
                  <a:pt x="414244" y="434146"/>
                  <a:pt x="873719" y="208958"/>
                  <a:pt x="1057964" y="104325"/>
                </a:cubicBezTo>
                <a:cubicBezTo>
                  <a:pt x="1242209" y="-308"/>
                  <a:pt x="1162596" y="29262"/>
                  <a:pt x="1303623" y="2243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Llamada de nube 14"/>
          <p:cNvSpPr/>
          <p:nvPr/>
        </p:nvSpPr>
        <p:spPr>
          <a:xfrm rot="1279155">
            <a:off x="2114611" y="1500073"/>
            <a:ext cx="2276057" cy="1273012"/>
          </a:xfrm>
          <a:prstGeom prst="cloudCallout">
            <a:avLst>
              <a:gd name="adj1" fmla="val -18988"/>
              <a:gd name="adj2" fmla="val 116799"/>
            </a:avLst>
          </a:prstGeom>
          <a:solidFill>
            <a:schemeClr val="accent2">
              <a:lumMod val="60000"/>
              <a:lumOff val="40000"/>
              <a:alpha val="54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C000"/>
              </a:solidFill>
            </a:endParaRPr>
          </a:p>
        </p:txBody>
      </p:sp>
      <p:sp>
        <p:nvSpPr>
          <p:cNvPr id="26" name="Forma libre 25"/>
          <p:cNvSpPr/>
          <p:nvPr/>
        </p:nvSpPr>
        <p:spPr>
          <a:xfrm rot="1044565" flipH="1">
            <a:off x="2951867" y="2449387"/>
            <a:ext cx="1674631" cy="1440160"/>
          </a:xfrm>
          <a:custGeom>
            <a:avLst/>
            <a:gdLst>
              <a:gd name="connsiteX0" fmla="*/ 1303623 w 2650938"/>
              <a:gd name="connsiteY0" fmla="*/ 22438 h 2470124"/>
              <a:gd name="connsiteX1" fmla="*/ 1904125 w 2650938"/>
              <a:gd name="connsiteY1" fmla="*/ 63381 h 2470124"/>
              <a:gd name="connsiteX2" fmla="*/ 2504626 w 2650938"/>
              <a:gd name="connsiteY2" fmla="*/ 663883 h 2470124"/>
              <a:gd name="connsiteX3" fmla="*/ 2641104 w 2650938"/>
              <a:gd name="connsiteY3" fmla="*/ 1332623 h 2470124"/>
              <a:gd name="connsiteX4" fmla="*/ 2313558 w 2650938"/>
              <a:gd name="connsiteY4" fmla="*/ 1878534 h 2470124"/>
              <a:gd name="connsiteX5" fmla="*/ 2395444 w 2650938"/>
              <a:gd name="connsiteY5" fmla="*/ 2451740 h 2470124"/>
              <a:gd name="connsiteX6" fmla="*/ 2313558 w 2650938"/>
              <a:gd name="connsiteY6" fmla="*/ 2315262 h 2470124"/>
              <a:gd name="connsiteX7" fmla="*/ 2108841 w 2650938"/>
              <a:gd name="connsiteY7" fmla="*/ 2178784 h 2470124"/>
              <a:gd name="connsiteX8" fmla="*/ 1221737 w 2650938"/>
              <a:gd name="connsiteY8" fmla="*/ 2438092 h 2470124"/>
              <a:gd name="connsiteX9" fmla="*/ 443814 w 2650938"/>
              <a:gd name="connsiteY9" fmla="*/ 2219728 h 2470124"/>
              <a:gd name="connsiteX10" fmla="*/ 7086 w 2650938"/>
              <a:gd name="connsiteY10" fmla="*/ 1482749 h 2470124"/>
              <a:gd name="connsiteX11" fmla="*/ 239098 w 2650938"/>
              <a:gd name="connsiteY11" fmla="*/ 663883 h 2470124"/>
              <a:gd name="connsiteX12" fmla="*/ 1057964 w 2650938"/>
              <a:gd name="connsiteY12" fmla="*/ 104325 h 2470124"/>
              <a:gd name="connsiteX13" fmla="*/ 1303623 w 2650938"/>
              <a:gd name="connsiteY13" fmla="*/ 22438 h 247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0938" h="2470124">
                <a:moveTo>
                  <a:pt x="1303623" y="22438"/>
                </a:moveTo>
                <a:cubicBezTo>
                  <a:pt x="1444650" y="15614"/>
                  <a:pt x="1703958" y="-43526"/>
                  <a:pt x="1904125" y="63381"/>
                </a:cubicBezTo>
                <a:cubicBezTo>
                  <a:pt x="2104292" y="170288"/>
                  <a:pt x="2381796" y="452343"/>
                  <a:pt x="2504626" y="663883"/>
                </a:cubicBezTo>
                <a:cubicBezTo>
                  <a:pt x="2627456" y="875423"/>
                  <a:pt x="2672949" y="1130181"/>
                  <a:pt x="2641104" y="1332623"/>
                </a:cubicBezTo>
                <a:cubicBezTo>
                  <a:pt x="2609259" y="1535065"/>
                  <a:pt x="2354501" y="1692015"/>
                  <a:pt x="2313558" y="1878534"/>
                </a:cubicBezTo>
                <a:cubicBezTo>
                  <a:pt x="2272615" y="2065053"/>
                  <a:pt x="2395444" y="2378952"/>
                  <a:pt x="2395444" y="2451740"/>
                </a:cubicBezTo>
                <a:cubicBezTo>
                  <a:pt x="2395444" y="2524528"/>
                  <a:pt x="2361325" y="2360755"/>
                  <a:pt x="2313558" y="2315262"/>
                </a:cubicBezTo>
                <a:cubicBezTo>
                  <a:pt x="2265791" y="2269769"/>
                  <a:pt x="2290811" y="2158312"/>
                  <a:pt x="2108841" y="2178784"/>
                </a:cubicBezTo>
                <a:cubicBezTo>
                  <a:pt x="1926871" y="2199256"/>
                  <a:pt x="1499241" y="2431268"/>
                  <a:pt x="1221737" y="2438092"/>
                </a:cubicBezTo>
                <a:cubicBezTo>
                  <a:pt x="944233" y="2444916"/>
                  <a:pt x="646256" y="2378952"/>
                  <a:pt x="443814" y="2219728"/>
                </a:cubicBezTo>
                <a:cubicBezTo>
                  <a:pt x="241372" y="2060504"/>
                  <a:pt x="41205" y="1742057"/>
                  <a:pt x="7086" y="1482749"/>
                </a:cubicBezTo>
                <a:cubicBezTo>
                  <a:pt x="-27033" y="1223442"/>
                  <a:pt x="63952" y="893620"/>
                  <a:pt x="239098" y="663883"/>
                </a:cubicBezTo>
                <a:cubicBezTo>
                  <a:pt x="414244" y="434146"/>
                  <a:pt x="873719" y="208958"/>
                  <a:pt x="1057964" y="104325"/>
                </a:cubicBezTo>
                <a:cubicBezTo>
                  <a:pt x="1242209" y="-308"/>
                  <a:pt x="1162596" y="29262"/>
                  <a:pt x="1303623" y="22438"/>
                </a:cubicBezTo>
                <a:close/>
              </a:path>
            </a:pathLst>
          </a:custGeom>
          <a:solidFill>
            <a:srgbClr val="FFC000">
              <a:alpha val="74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4 CuadroTexto"/>
          <p:cNvSpPr txBox="1"/>
          <p:nvPr/>
        </p:nvSpPr>
        <p:spPr>
          <a:xfrm>
            <a:off x="4550775" y="3183073"/>
            <a:ext cx="447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…,¿quién 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 ha hecho?</a:t>
            </a:r>
            <a:endParaRPr lang="es-E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803588" y="3833501"/>
            <a:ext cx="41609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TALLER SOBRE LA PROPIEDAD INTELECTUAL</a:t>
            </a:r>
            <a:endParaRPr lang="es-ES" sz="1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31588" y="5957899"/>
            <a:ext cx="5300824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PLAN DE SEGURIDAD Y CONFIANZA DIGITAL EN EL ÁMBITO </a:t>
            </a:r>
            <a:r>
              <a:rPr lang="es-ES" sz="1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EDUCATIVO </a:t>
            </a:r>
            <a:r>
              <a:rPr lang="es-ES" sz="1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2016</a:t>
            </a:r>
            <a:endParaRPr lang="es-ES" sz="12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847" y="6234898"/>
            <a:ext cx="5438775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66017">
            <a:off x="493819" y="2664841"/>
            <a:ext cx="4943199" cy="37575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15 CuadroTexto"/>
          <p:cNvSpPr txBox="1"/>
          <p:nvPr/>
        </p:nvSpPr>
        <p:spPr>
          <a:xfrm rot="380670">
            <a:off x="4356382" y="401909"/>
            <a:ext cx="4248472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¿Vamos a crear? Seremos autores y escritores.</a:t>
            </a:r>
            <a:endParaRPr lang="es-ES" sz="3200" dirty="0">
              <a:latin typeface="Century Gothic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60037" y="549759"/>
            <a:ext cx="3134897" cy="46166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Publicamos en Internet</a:t>
            </a:r>
            <a:endParaRPr lang="es-ES" sz="2400" dirty="0">
              <a:solidFill>
                <a:schemeClr val="accent6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88267" y="1977236"/>
            <a:ext cx="47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6"/>
              </a:rPr>
              <a:t>http://apeburgos.es/tic/CUADERNO%20DIGITAL</a:t>
            </a:r>
            <a:r>
              <a:rPr lang="es-ES" dirty="0"/>
              <a:t>/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4838128" y="3266466"/>
            <a:ext cx="3647955" cy="41396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Ponemos el título de nuestra  obra</a:t>
            </a:r>
            <a:endParaRPr lang="es-ES" sz="16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3" name="Conector recto de flecha 32"/>
          <p:cNvCxnSpPr/>
          <p:nvPr/>
        </p:nvCxnSpPr>
        <p:spPr>
          <a:xfrm flipH="1">
            <a:off x="4283967" y="3473447"/>
            <a:ext cx="549356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redondeado 33"/>
          <p:cNvSpPr/>
          <p:nvPr/>
        </p:nvSpPr>
        <p:spPr>
          <a:xfrm>
            <a:off x="5293490" y="4336639"/>
            <a:ext cx="3647955" cy="41396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Escribimos nuestra creación</a:t>
            </a:r>
          </a:p>
        </p:txBody>
      </p:sp>
      <p:cxnSp>
        <p:nvCxnSpPr>
          <p:cNvPr id="35" name="Conector recto de flecha 34"/>
          <p:cNvCxnSpPr/>
          <p:nvPr/>
        </p:nvCxnSpPr>
        <p:spPr>
          <a:xfrm flipH="1">
            <a:off x="4774669" y="4543620"/>
            <a:ext cx="549356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redondeado 35"/>
          <p:cNvSpPr/>
          <p:nvPr/>
        </p:nvSpPr>
        <p:spPr>
          <a:xfrm>
            <a:off x="5293490" y="4828662"/>
            <a:ext cx="3647955" cy="49661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Podemos añadir una imagen encontrada en internet o propia</a:t>
            </a:r>
          </a:p>
        </p:txBody>
      </p:sp>
      <p:cxnSp>
        <p:nvCxnSpPr>
          <p:cNvPr id="37" name="Conector recto de flecha 36"/>
          <p:cNvCxnSpPr/>
          <p:nvPr/>
        </p:nvCxnSpPr>
        <p:spPr>
          <a:xfrm flipH="1">
            <a:off x="4744134" y="5029242"/>
            <a:ext cx="549356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redondeado 37"/>
          <p:cNvSpPr/>
          <p:nvPr/>
        </p:nvSpPr>
        <p:spPr>
          <a:xfrm>
            <a:off x="5293489" y="5570153"/>
            <a:ext cx="3647955" cy="49661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Ponemos las palabras que puedan identificar nuestra obra</a:t>
            </a:r>
          </a:p>
        </p:txBody>
      </p:sp>
      <p:cxnSp>
        <p:nvCxnSpPr>
          <p:cNvPr id="39" name="Conector recto de flecha 38"/>
          <p:cNvCxnSpPr/>
          <p:nvPr/>
        </p:nvCxnSpPr>
        <p:spPr>
          <a:xfrm flipH="1" flipV="1">
            <a:off x="4774669" y="5555882"/>
            <a:ext cx="518821" cy="24830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redondeado 40"/>
          <p:cNvSpPr/>
          <p:nvPr/>
        </p:nvSpPr>
        <p:spPr>
          <a:xfrm>
            <a:off x="3793027" y="6144828"/>
            <a:ext cx="3647955" cy="49661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Introduce una clave para que tú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solo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puedas modificar lo escrito</a:t>
            </a:r>
          </a:p>
        </p:txBody>
      </p:sp>
      <p:cxnSp>
        <p:nvCxnSpPr>
          <p:cNvPr id="42" name="Conector recto de flecha 41"/>
          <p:cNvCxnSpPr>
            <a:stCxn id="41" idx="1"/>
          </p:cNvCxnSpPr>
          <p:nvPr/>
        </p:nvCxnSpPr>
        <p:spPr>
          <a:xfrm flipH="1" flipV="1">
            <a:off x="3157216" y="5804191"/>
            <a:ext cx="635811" cy="58894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redondeado 43"/>
          <p:cNvSpPr/>
          <p:nvPr/>
        </p:nvSpPr>
        <p:spPr>
          <a:xfrm>
            <a:off x="303508" y="6244060"/>
            <a:ext cx="2984760" cy="49661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 tu nombre o alias</a:t>
            </a:r>
            <a:endParaRPr lang="es-ES" sz="16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5" name="Conector recto de flecha 44"/>
          <p:cNvCxnSpPr/>
          <p:nvPr/>
        </p:nvCxnSpPr>
        <p:spPr>
          <a:xfrm flipV="1">
            <a:off x="1794238" y="5917692"/>
            <a:ext cx="1650" cy="42927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1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gno De Interrogación, Pregunta, Respues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89" y="3359897"/>
            <a:ext cx="3511910" cy="35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15 CuadroTexto"/>
          <p:cNvSpPr txBox="1"/>
          <p:nvPr/>
        </p:nvSpPr>
        <p:spPr>
          <a:xfrm rot="380670">
            <a:off x="4357686" y="394367"/>
            <a:ext cx="4248472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¿Vamos a crear? Seremos autores y escritores.</a:t>
            </a:r>
            <a:endParaRPr lang="es-ES" sz="3200" dirty="0">
              <a:latin typeface="Century Gothic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60037" y="549759"/>
            <a:ext cx="3134897" cy="46166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Publicamos en Internet</a:t>
            </a:r>
            <a:endParaRPr lang="es-ES" sz="2400" dirty="0">
              <a:solidFill>
                <a:schemeClr val="accent6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813912" y="2005219"/>
            <a:ext cx="450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 obra que has  escrito está en Internet ya. Todo el mundo podrá acceder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152" y="4301021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¿Qué os gustaría que pasara con vuestra creación?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 rot="20478078">
            <a:off x="2918297" y="3428311"/>
            <a:ext cx="453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Que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utilice cualquiera y puedan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cambiarlo.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 rot="21084379">
            <a:off x="3046182" y="4268081"/>
            <a:ext cx="351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Que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utilicen y os pidan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permiso.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965418" y="4910245"/>
            <a:ext cx="407695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Que </a:t>
            </a:r>
            <a:r>
              <a:rPr lang="es-ES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utilicen pero que citen tu </a:t>
            </a:r>
            <a:r>
              <a:rPr lang="es-ES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autoría.</a:t>
            </a:r>
            <a:endParaRPr lang="es-ES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 rot="514405">
            <a:off x="2958213" y="5715281"/>
            <a:ext cx="6216958" cy="369332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Que 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puedan introducir tu obra en otra que se pueda 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vender.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0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7" grpId="0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2942928" y="5229200"/>
            <a:ext cx="574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Toda creación de la mente humana  tiene un </a:t>
            </a:r>
            <a:r>
              <a:rPr lang="es-ES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auto</a:t>
            </a:r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 o </a:t>
            </a:r>
            <a:r>
              <a:rPr lang="es-ES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autores</a:t>
            </a:r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y están sujetos a la </a:t>
            </a:r>
            <a:r>
              <a:rPr lang="es-ES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propiedad intelectual</a:t>
            </a:r>
            <a:endParaRPr lang="es-ES" sz="2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50" name="Picture 2" descr="https://upload.wikimedia.org/wikipedia/commons/thumb/e/ec/Mona_Lisa%2C_by_Leonardo_da_Vinci%2C_from_C2RMF_retouched.jpg/250px-Mona_Lisa%2C_by_Leonardo_da_Vinci%2C_from_C2RMF_retouch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35" y="857376"/>
            <a:ext cx="2791025" cy="4164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Francesco Melzi - Portrait of Leonardo - WGA1479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" b="4873"/>
          <a:stretch/>
        </p:blipFill>
        <p:spPr bwMode="auto">
          <a:xfrm>
            <a:off x="6300115" y="808441"/>
            <a:ext cx="2425589" cy="42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derecha 7"/>
          <p:cNvSpPr/>
          <p:nvPr/>
        </p:nvSpPr>
        <p:spPr>
          <a:xfrm rot="10800000">
            <a:off x="5937020" y="2780928"/>
            <a:ext cx="651204" cy="5040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6441429" y="4859868"/>
            <a:ext cx="2142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LEONARDO DA VINCI</a:t>
            </a:r>
            <a:endParaRPr lang="es-ES" dirty="0"/>
          </a:p>
        </p:txBody>
      </p:sp>
      <p:sp>
        <p:nvSpPr>
          <p:cNvPr id="22" name="Forma libre 21"/>
          <p:cNvSpPr/>
          <p:nvPr/>
        </p:nvSpPr>
        <p:spPr>
          <a:xfrm rot="19023743" flipH="1">
            <a:off x="5189741" y="-90169"/>
            <a:ext cx="1669054" cy="1895088"/>
          </a:xfrm>
          <a:custGeom>
            <a:avLst/>
            <a:gdLst>
              <a:gd name="connsiteX0" fmla="*/ 1303623 w 2650938"/>
              <a:gd name="connsiteY0" fmla="*/ 22438 h 2470124"/>
              <a:gd name="connsiteX1" fmla="*/ 1904125 w 2650938"/>
              <a:gd name="connsiteY1" fmla="*/ 63381 h 2470124"/>
              <a:gd name="connsiteX2" fmla="*/ 2504626 w 2650938"/>
              <a:gd name="connsiteY2" fmla="*/ 663883 h 2470124"/>
              <a:gd name="connsiteX3" fmla="*/ 2641104 w 2650938"/>
              <a:gd name="connsiteY3" fmla="*/ 1332623 h 2470124"/>
              <a:gd name="connsiteX4" fmla="*/ 2313558 w 2650938"/>
              <a:gd name="connsiteY4" fmla="*/ 1878534 h 2470124"/>
              <a:gd name="connsiteX5" fmla="*/ 2395444 w 2650938"/>
              <a:gd name="connsiteY5" fmla="*/ 2451740 h 2470124"/>
              <a:gd name="connsiteX6" fmla="*/ 2313558 w 2650938"/>
              <a:gd name="connsiteY6" fmla="*/ 2315262 h 2470124"/>
              <a:gd name="connsiteX7" fmla="*/ 2108841 w 2650938"/>
              <a:gd name="connsiteY7" fmla="*/ 2178784 h 2470124"/>
              <a:gd name="connsiteX8" fmla="*/ 1221737 w 2650938"/>
              <a:gd name="connsiteY8" fmla="*/ 2438092 h 2470124"/>
              <a:gd name="connsiteX9" fmla="*/ 443814 w 2650938"/>
              <a:gd name="connsiteY9" fmla="*/ 2219728 h 2470124"/>
              <a:gd name="connsiteX10" fmla="*/ 7086 w 2650938"/>
              <a:gd name="connsiteY10" fmla="*/ 1482749 h 2470124"/>
              <a:gd name="connsiteX11" fmla="*/ 239098 w 2650938"/>
              <a:gd name="connsiteY11" fmla="*/ 663883 h 2470124"/>
              <a:gd name="connsiteX12" fmla="*/ 1057964 w 2650938"/>
              <a:gd name="connsiteY12" fmla="*/ 104325 h 2470124"/>
              <a:gd name="connsiteX13" fmla="*/ 1303623 w 2650938"/>
              <a:gd name="connsiteY13" fmla="*/ 22438 h 247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0938" h="2470124">
                <a:moveTo>
                  <a:pt x="1303623" y="22438"/>
                </a:moveTo>
                <a:cubicBezTo>
                  <a:pt x="1444650" y="15614"/>
                  <a:pt x="1703958" y="-43526"/>
                  <a:pt x="1904125" y="63381"/>
                </a:cubicBezTo>
                <a:cubicBezTo>
                  <a:pt x="2104292" y="170288"/>
                  <a:pt x="2381796" y="452343"/>
                  <a:pt x="2504626" y="663883"/>
                </a:cubicBezTo>
                <a:cubicBezTo>
                  <a:pt x="2627456" y="875423"/>
                  <a:pt x="2672949" y="1130181"/>
                  <a:pt x="2641104" y="1332623"/>
                </a:cubicBezTo>
                <a:cubicBezTo>
                  <a:pt x="2609259" y="1535065"/>
                  <a:pt x="2354501" y="1692015"/>
                  <a:pt x="2313558" y="1878534"/>
                </a:cubicBezTo>
                <a:cubicBezTo>
                  <a:pt x="2272615" y="2065053"/>
                  <a:pt x="2395444" y="2378952"/>
                  <a:pt x="2395444" y="2451740"/>
                </a:cubicBezTo>
                <a:cubicBezTo>
                  <a:pt x="2395444" y="2524528"/>
                  <a:pt x="2361325" y="2360755"/>
                  <a:pt x="2313558" y="2315262"/>
                </a:cubicBezTo>
                <a:cubicBezTo>
                  <a:pt x="2265791" y="2269769"/>
                  <a:pt x="2290811" y="2158312"/>
                  <a:pt x="2108841" y="2178784"/>
                </a:cubicBezTo>
                <a:cubicBezTo>
                  <a:pt x="1926871" y="2199256"/>
                  <a:pt x="1499241" y="2431268"/>
                  <a:pt x="1221737" y="2438092"/>
                </a:cubicBezTo>
                <a:cubicBezTo>
                  <a:pt x="944233" y="2444916"/>
                  <a:pt x="646256" y="2378952"/>
                  <a:pt x="443814" y="2219728"/>
                </a:cubicBezTo>
                <a:cubicBezTo>
                  <a:pt x="241372" y="2060504"/>
                  <a:pt x="41205" y="1742057"/>
                  <a:pt x="7086" y="1482749"/>
                </a:cubicBezTo>
                <a:cubicBezTo>
                  <a:pt x="-27033" y="1223442"/>
                  <a:pt x="63952" y="893620"/>
                  <a:pt x="239098" y="663883"/>
                </a:cubicBezTo>
                <a:cubicBezTo>
                  <a:pt x="414244" y="434146"/>
                  <a:pt x="873719" y="208958"/>
                  <a:pt x="1057964" y="104325"/>
                </a:cubicBezTo>
                <a:cubicBezTo>
                  <a:pt x="1242209" y="-308"/>
                  <a:pt x="1162596" y="29262"/>
                  <a:pt x="1303623" y="22438"/>
                </a:cubicBezTo>
                <a:close/>
              </a:path>
            </a:pathLst>
          </a:custGeom>
          <a:solidFill>
            <a:srgbClr val="FFC000">
              <a:alpha val="74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Se pinta con el cerebro, no con las manos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-9607" y="4143829"/>
            <a:ext cx="2651688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FB40F"/>
                </a:solidFill>
                <a:latin typeface="Berlin Sans FB Demi" panose="020E0802020502020306" pitchFamily="34" charset="0"/>
              </a:rPr>
              <a:t>Derechos de autor</a:t>
            </a:r>
            <a:endParaRPr lang="es-ES" sz="2400" dirty="0">
              <a:solidFill>
                <a:srgbClr val="EFB40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-39816" y="4597095"/>
            <a:ext cx="3315672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EFB40F"/>
                </a:solidFill>
                <a:latin typeface="Berlin Sans FB Demi" panose="020E0802020502020306" pitchFamily="34" charset="0"/>
              </a:rPr>
              <a:t>Propiedad intelectual</a:t>
            </a:r>
            <a:endParaRPr lang="es-ES" sz="2400" dirty="0">
              <a:solidFill>
                <a:srgbClr val="EFB40F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22" grpId="0" animBg="1"/>
      <p:bldP spid="10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de flecha 6"/>
          <p:cNvCxnSpPr/>
          <p:nvPr/>
        </p:nvCxnSpPr>
        <p:spPr>
          <a:xfrm flipV="1">
            <a:off x="2172189" y="2042236"/>
            <a:ext cx="2183787" cy="2301495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Elipse 2"/>
          <p:cNvSpPr/>
          <p:nvPr/>
        </p:nvSpPr>
        <p:spPr>
          <a:xfrm>
            <a:off x="4355976" y="727151"/>
            <a:ext cx="2448272" cy="230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DERECHOS DE AUTOR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581501" y="2794297"/>
            <a:ext cx="2448272" cy="2302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DERECHOS CONEXOS</a:t>
            </a:r>
            <a:endParaRPr lang="es-ES" dirty="0"/>
          </a:p>
        </p:txBody>
      </p:sp>
      <p:sp>
        <p:nvSpPr>
          <p:cNvPr id="20" name="Elipse 19"/>
          <p:cNvSpPr/>
          <p:nvPr/>
        </p:nvSpPr>
        <p:spPr>
          <a:xfrm>
            <a:off x="4932040" y="4343731"/>
            <a:ext cx="2448272" cy="23020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PROPIEDAD INDUSTRIAL</a:t>
            </a:r>
            <a:endParaRPr lang="es-ES" dirty="0"/>
          </a:p>
        </p:txBody>
      </p:sp>
      <p:grpSp>
        <p:nvGrpSpPr>
          <p:cNvPr id="2049" name="Grupo 2048"/>
          <p:cNvGrpSpPr/>
          <p:nvPr/>
        </p:nvGrpSpPr>
        <p:grpSpPr>
          <a:xfrm>
            <a:off x="382559" y="3573016"/>
            <a:ext cx="1923918" cy="2381998"/>
            <a:chOff x="382559" y="3573016"/>
            <a:chExt cx="1923918" cy="2381998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58652" y="3573016"/>
              <a:ext cx="1647825" cy="17145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</p:pic>
        <p:pic>
          <p:nvPicPr>
            <p:cNvPr id="3078" name="Picture 6" descr="https://pixabay.com/static/uploads/photo/2014/04/04/14/58/bulb-313715_960_72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4131">
              <a:off x="545355" y="3797776"/>
              <a:ext cx="1740130" cy="115102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/>
            <p:cNvSpPr txBox="1"/>
            <p:nvPr/>
          </p:nvSpPr>
          <p:spPr>
            <a:xfrm>
              <a:off x="382559" y="5308683"/>
              <a:ext cx="15115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PROPIEDAD </a:t>
              </a:r>
            </a:p>
            <a:p>
              <a:pPr algn="ctr"/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INTELECTUAL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51" name="Conector recto de flecha 50"/>
          <p:cNvCxnSpPr>
            <a:stCxn id="3078" idx="3"/>
          </p:cNvCxnSpPr>
          <p:nvPr/>
        </p:nvCxnSpPr>
        <p:spPr>
          <a:xfrm flipV="1">
            <a:off x="2252188" y="4024004"/>
            <a:ext cx="1329313" cy="587678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/>
          <p:nvPr/>
        </p:nvCxnSpPr>
        <p:spPr>
          <a:xfrm>
            <a:off x="2252188" y="4881915"/>
            <a:ext cx="2553449" cy="733807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62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Elipse 2"/>
          <p:cNvSpPr/>
          <p:nvPr/>
        </p:nvSpPr>
        <p:spPr>
          <a:xfrm>
            <a:off x="2767026" y="2935408"/>
            <a:ext cx="2448272" cy="230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DERECHOS DE AUTOR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5240082" y="3459570"/>
            <a:ext cx="1296144" cy="1296144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OBRAS ORIGINALES</a:t>
            </a:r>
            <a:endParaRPr lang="es-E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82559" y="3573016"/>
            <a:ext cx="1923918" cy="2381998"/>
            <a:chOff x="382559" y="3573016"/>
            <a:chExt cx="1923918" cy="2381998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58652" y="3573016"/>
              <a:ext cx="1647825" cy="17145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</p:pic>
        <p:pic>
          <p:nvPicPr>
            <p:cNvPr id="3078" name="Picture 6" descr="https://pixabay.com/static/uploads/photo/2014/04/04/14/58/bulb-313715_960_72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4131">
              <a:off x="518728" y="3768219"/>
              <a:ext cx="1740130" cy="115102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/>
            <p:cNvSpPr txBox="1"/>
            <p:nvPr/>
          </p:nvSpPr>
          <p:spPr>
            <a:xfrm>
              <a:off x="382559" y="5308683"/>
              <a:ext cx="15115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PROPIEDAD </a:t>
              </a:r>
            </a:p>
            <a:p>
              <a:pPr algn="ctr"/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INTELECTUAL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051" name="Grupo 2050"/>
          <p:cNvGrpSpPr/>
          <p:nvPr/>
        </p:nvGrpSpPr>
        <p:grpSpPr>
          <a:xfrm rot="660345">
            <a:off x="4787283" y="3984201"/>
            <a:ext cx="701956" cy="204460"/>
            <a:chOff x="5159302" y="1779702"/>
            <a:chExt cx="701956" cy="204460"/>
          </a:xfrm>
        </p:grpSpPr>
        <p:cxnSp>
          <p:nvCxnSpPr>
            <p:cNvPr id="31" name="Conector recto 30"/>
            <p:cNvCxnSpPr/>
            <p:nvPr/>
          </p:nvCxnSpPr>
          <p:spPr>
            <a:xfrm flipV="1">
              <a:off x="5244276" y="1847033"/>
              <a:ext cx="551860" cy="69799"/>
            </a:xfrm>
            <a:prstGeom prst="line">
              <a:avLst/>
            </a:prstGeom>
            <a:ln w="7620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" name="Elipse 2047"/>
            <p:cNvSpPr/>
            <p:nvPr/>
          </p:nvSpPr>
          <p:spPr>
            <a:xfrm>
              <a:off x="5159302" y="1847032"/>
              <a:ext cx="137130" cy="137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5724128" y="1779702"/>
              <a:ext cx="137130" cy="137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64" name="Rectángulo 2063"/>
          <p:cNvSpPr/>
          <p:nvPr/>
        </p:nvSpPr>
        <p:spPr>
          <a:xfrm>
            <a:off x="4621417" y="2636912"/>
            <a:ext cx="1440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protege la forma en que se expresan las ideas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6279912" y="3058427"/>
            <a:ext cx="2498140" cy="1936958"/>
            <a:chOff x="6228184" y="2996952"/>
            <a:chExt cx="2498140" cy="1936958"/>
          </a:xfrm>
        </p:grpSpPr>
        <p:sp>
          <p:nvSpPr>
            <p:cNvPr id="5" name="CuadroTexto 4"/>
            <p:cNvSpPr txBox="1"/>
            <p:nvPr/>
          </p:nvSpPr>
          <p:spPr>
            <a:xfrm>
              <a:off x="6512128" y="2996952"/>
              <a:ext cx="1386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Obras escritas</a:t>
              </a:r>
              <a:endParaRPr lang="es-ES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6512128" y="3263353"/>
              <a:ext cx="15792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Obras musicales</a:t>
              </a:r>
              <a:endParaRPr lang="es-ES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6512128" y="3529754"/>
              <a:ext cx="1495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Obras artísticas</a:t>
              </a:r>
              <a:endParaRPr lang="es-ES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6512128" y="3796155"/>
              <a:ext cx="1688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Obras dramáticas</a:t>
              </a:r>
              <a:endParaRPr lang="es-ES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6512128" y="4062556"/>
              <a:ext cx="19037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Obras coreográficas</a:t>
              </a:r>
              <a:endParaRPr lang="es-ES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6512128" y="4328957"/>
              <a:ext cx="2056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Películas y multimedia</a:t>
              </a:r>
              <a:endParaRPr lang="es-ES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6512128" y="4595356"/>
              <a:ext cx="22141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Programas informáticos</a:t>
              </a:r>
              <a:endParaRPr lang="es-ES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054" name="Conector recto 2053"/>
            <p:cNvCxnSpPr>
              <a:endCxn id="5" idx="1"/>
            </p:cNvCxnSpPr>
            <p:nvPr/>
          </p:nvCxnSpPr>
          <p:spPr>
            <a:xfrm flipV="1">
              <a:off x="6228184" y="3166229"/>
              <a:ext cx="283944" cy="385622"/>
            </a:xfrm>
            <a:prstGeom prst="line">
              <a:avLst/>
            </a:prstGeom>
            <a:ln w="28575">
              <a:solidFill>
                <a:srgbClr val="EAB2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>
              <a:endCxn id="21" idx="1"/>
            </p:cNvCxnSpPr>
            <p:nvPr/>
          </p:nvCxnSpPr>
          <p:spPr>
            <a:xfrm flipV="1">
              <a:off x="6318940" y="3432630"/>
              <a:ext cx="193188" cy="165880"/>
            </a:xfrm>
            <a:prstGeom prst="line">
              <a:avLst/>
            </a:prstGeom>
            <a:ln w="28575">
              <a:solidFill>
                <a:srgbClr val="EAB2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>
              <a:endCxn id="25" idx="1"/>
            </p:cNvCxnSpPr>
            <p:nvPr/>
          </p:nvCxnSpPr>
          <p:spPr>
            <a:xfrm flipV="1">
              <a:off x="6378272" y="3699031"/>
              <a:ext cx="133856" cy="123613"/>
            </a:xfrm>
            <a:prstGeom prst="line">
              <a:avLst/>
            </a:prstGeom>
            <a:ln w="28575">
              <a:solidFill>
                <a:srgbClr val="EAB2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>
              <a:endCxn id="26" idx="1"/>
            </p:cNvCxnSpPr>
            <p:nvPr/>
          </p:nvCxnSpPr>
          <p:spPr>
            <a:xfrm flipV="1">
              <a:off x="6378272" y="3965432"/>
              <a:ext cx="133856" cy="7833"/>
            </a:xfrm>
            <a:prstGeom prst="line">
              <a:avLst/>
            </a:prstGeom>
            <a:ln w="28575">
              <a:solidFill>
                <a:srgbClr val="EAB2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>
              <a:endCxn id="27" idx="1"/>
            </p:cNvCxnSpPr>
            <p:nvPr/>
          </p:nvCxnSpPr>
          <p:spPr>
            <a:xfrm>
              <a:off x="6294153" y="4179123"/>
              <a:ext cx="217975" cy="52710"/>
            </a:xfrm>
            <a:prstGeom prst="line">
              <a:avLst/>
            </a:prstGeom>
            <a:ln w="28575">
              <a:solidFill>
                <a:srgbClr val="EAB2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6300192" y="4390888"/>
              <a:ext cx="260408" cy="70280"/>
            </a:xfrm>
            <a:prstGeom prst="line">
              <a:avLst/>
            </a:prstGeom>
            <a:ln w="28575">
              <a:solidFill>
                <a:srgbClr val="EAB2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6228184" y="4608640"/>
              <a:ext cx="260408" cy="70280"/>
            </a:xfrm>
            <a:prstGeom prst="line">
              <a:avLst/>
            </a:prstGeom>
            <a:ln w="28575">
              <a:solidFill>
                <a:srgbClr val="EAB2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63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lipse 84"/>
          <p:cNvSpPr/>
          <p:nvPr/>
        </p:nvSpPr>
        <p:spPr>
          <a:xfrm>
            <a:off x="5296951" y="741805"/>
            <a:ext cx="1800276" cy="18378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GRABACIÓN</a:t>
            </a:r>
            <a:endParaRPr lang="es-E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" name="Elipse 18"/>
          <p:cNvSpPr/>
          <p:nvPr/>
        </p:nvSpPr>
        <p:spPr>
          <a:xfrm>
            <a:off x="2556476" y="2650712"/>
            <a:ext cx="2448272" cy="2302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DERECHOS CONEXOS</a:t>
            </a:r>
            <a:endParaRPr lang="es-ES" dirty="0"/>
          </a:p>
        </p:txBody>
      </p:sp>
      <p:grpSp>
        <p:nvGrpSpPr>
          <p:cNvPr id="22" name="Grupo 21"/>
          <p:cNvGrpSpPr/>
          <p:nvPr/>
        </p:nvGrpSpPr>
        <p:grpSpPr>
          <a:xfrm>
            <a:off x="518728" y="3573016"/>
            <a:ext cx="1787749" cy="2360831"/>
            <a:chOff x="518728" y="3573016"/>
            <a:chExt cx="1787749" cy="236083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58652" y="3573016"/>
              <a:ext cx="1647825" cy="17145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</p:pic>
        <p:pic>
          <p:nvPicPr>
            <p:cNvPr id="3078" name="Picture 6" descr="https://pixabay.com/static/uploads/photo/2014/04/04/14/58/bulb-313715_960_72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4131">
              <a:off x="518728" y="3768219"/>
              <a:ext cx="1740130" cy="115102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/>
            <p:cNvSpPr txBox="1"/>
            <p:nvPr/>
          </p:nvSpPr>
          <p:spPr>
            <a:xfrm>
              <a:off x="581879" y="5287516"/>
              <a:ext cx="15115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PROPIEDAD </a:t>
              </a:r>
            </a:p>
            <a:p>
              <a:pPr algn="ctr"/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INTELECTUAL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64" name="Elipse 63"/>
          <p:cNvSpPr/>
          <p:nvPr/>
        </p:nvSpPr>
        <p:spPr>
          <a:xfrm>
            <a:off x="6135421" y="2718297"/>
            <a:ext cx="1874454" cy="19135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INTERPRETACIÓN</a:t>
            </a:r>
            <a:endParaRPr lang="es-E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5112620" y="4573801"/>
            <a:ext cx="1836201" cy="17333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DIFUSIÓN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4507328" y="2127410"/>
            <a:ext cx="1137906" cy="1159621"/>
            <a:chOff x="4507328" y="2127410"/>
            <a:chExt cx="1137906" cy="1159621"/>
          </a:xfrm>
        </p:grpSpPr>
        <p:cxnSp>
          <p:nvCxnSpPr>
            <p:cNvPr id="71" name="Conector recto 70"/>
            <p:cNvCxnSpPr>
              <a:stCxn id="72" idx="7"/>
              <a:endCxn id="73" idx="3"/>
            </p:cNvCxnSpPr>
            <p:nvPr/>
          </p:nvCxnSpPr>
          <p:spPr>
            <a:xfrm flipV="1">
              <a:off x="4624376" y="2244458"/>
              <a:ext cx="903810" cy="925525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Elipse 71"/>
            <p:cNvSpPr/>
            <p:nvPr/>
          </p:nvSpPr>
          <p:spPr>
            <a:xfrm>
              <a:off x="4507328" y="3149901"/>
              <a:ext cx="137130" cy="137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Elipse 72"/>
            <p:cNvSpPr/>
            <p:nvPr/>
          </p:nvSpPr>
          <p:spPr>
            <a:xfrm>
              <a:off x="5508104" y="2127410"/>
              <a:ext cx="137130" cy="137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4814446" y="3606517"/>
            <a:ext cx="1519773" cy="142219"/>
            <a:chOff x="4814446" y="3606517"/>
            <a:chExt cx="1519773" cy="142219"/>
          </a:xfrm>
        </p:grpSpPr>
        <p:sp>
          <p:nvSpPr>
            <p:cNvPr id="75" name="Elipse 74"/>
            <p:cNvSpPr/>
            <p:nvPr/>
          </p:nvSpPr>
          <p:spPr>
            <a:xfrm>
              <a:off x="6197089" y="3606517"/>
              <a:ext cx="137130" cy="137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6" name="Conector recto 75"/>
            <p:cNvCxnSpPr/>
            <p:nvPr/>
          </p:nvCxnSpPr>
          <p:spPr>
            <a:xfrm flipV="1">
              <a:off x="4951763" y="3675082"/>
              <a:ext cx="1270974" cy="10179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Elipse 77"/>
            <p:cNvSpPr/>
            <p:nvPr/>
          </p:nvSpPr>
          <p:spPr>
            <a:xfrm>
              <a:off x="4814446" y="3611606"/>
              <a:ext cx="137130" cy="137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49" name="Grupo 2048"/>
          <p:cNvGrpSpPr/>
          <p:nvPr/>
        </p:nvGrpSpPr>
        <p:grpSpPr>
          <a:xfrm>
            <a:off x="4639183" y="4334833"/>
            <a:ext cx="868921" cy="827784"/>
            <a:chOff x="4639183" y="4334833"/>
            <a:chExt cx="868921" cy="827784"/>
          </a:xfrm>
        </p:grpSpPr>
        <p:sp>
          <p:nvSpPr>
            <p:cNvPr id="81" name="Elipse 80"/>
            <p:cNvSpPr/>
            <p:nvPr/>
          </p:nvSpPr>
          <p:spPr>
            <a:xfrm>
              <a:off x="5370974" y="5025487"/>
              <a:ext cx="137130" cy="137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Elipse 81"/>
            <p:cNvSpPr/>
            <p:nvPr/>
          </p:nvSpPr>
          <p:spPr>
            <a:xfrm>
              <a:off x="4639183" y="4334833"/>
              <a:ext cx="137130" cy="137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3" name="Conector recto 82"/>
            <p:cNvCxnSpPr>
              <a:stCxn id="82" idx="5"/>
              <a:endCxn id="81" idx="1"/>
            </p:cNvCxnSpPr>
            <p:nvPr/>
          </p:nvCxnSpPr>
          <p:spPr>
            <a:xfrm>
              <a:off x="4756231" y="4451881"/>
              <a:ext cx="634825" cy="593688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85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9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lipse 84"/>
          <p:cNvSpPr/>
          <p:nvPr/>
        </p:nvSpPr>
        <p:spPr>
          <a:xfrm>
            <a:off x="5296951" y="741805"/>
            <a:ext cx="1800276" cy="18378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PATENTES</a:t>
            </a:r>
            <a:endParaRPr lang="es-E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" name="Elipse 18"/>
          <p:cNvSpPr/>
          <p:nvPr/>
        </p:nvSpPr>
        <p:spPr>
          <a:xfrm>
            <a:off x="2556476" y="2650712"/>
            <a:ext cx="2448272" cy="23020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PROPIEDAD INDUSTRIAL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518728" y="3573016"/>
            <a:ext cx="1787749" cy="2360831"/>
            <a:chOff x="518728" y="3573016"/>
            <a:chExt cx="1787749" cy="236083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58652" y="3573016"/>
              <a:ext cx="1647825" cy="17145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</p:pic>
        <p:pic>
          <p:nvPicPr>
            <p:cNvPr id="3078" name="Picture 6" descr="https://pixabay.com/static/uploads/photo/2014/04/04/14/58/bulb-313715_960_72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4131">
              <a:off x="518728" y="3768219"/>
              <a:ext cx="1740130" cy="115102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/>
            <p:cNvSpPr txBox="1"/>
            <p:nvPr/>
          </p:nvSpPr>
          <p:spPr>
            <a:xfrm>
              <a:off x="581879" y="5287516"/>
              <a:ext cx="15115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PROPIEDAD </a:t>
              </a:r>
            </a:p>
            <a:p>
              <a:pPr algn="ctr"/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INTELECTUAL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64" name="Elipse 63"/>
          <p:cNvSpPr/>
          <p:nvPr/>
        </p:nvSpPr>
        <p:spPr>
          <a:xfrm>
            <a:off x="6135421" y="2718297"/>
            <a:ext cx="1874454" cy="19135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DISEÑO</a:t>
            </a:r>
            <a:endParaRPr lang="es-E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5112620" y="4573801"/>
            <a:ext cx="1836201" cy="17333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MARCAS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4507328" y="2127410"/>
            <a:ext cx="1137906" cy="1159621"/>
            <a:chOff x="4507328" y="2127410"/>
            <a:chExt cx="1137906" cy="1159621"/>
          </a:xfrm>
        </p:grpSpPr>
        <p:cxnSp>
          <p:nvCxnSpPr>
            <p:cNvPr id="71" name="Conector recto 70"/>
            <p:cNvCxnSpPr>
              <a:stCxn id="72" idx="7"/>
              <a:endCxn id="73" idx="3"/>
            </p:cNvCxnSpPr>
            <p:nvPr/>
          </p:nvCxnSpPr>
          <p:spPr>
            <a:xfrm flipV="1">
              <a:off x="4624376" y="2244458"/>
              <a:ext cx="903810" cy="925525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Elipse 71"/>
            <p:cNvSpPr/>
            <p:nvPr/>
          </p:nvSpPr>
          <p:spPr>
            <a:xfrm>
              <a:off x="4507328" y="3149901"/>
              <a:ext cx="137130" cy="137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Elipse 72"/>
            <p:cNvSpPr/>
            <p:nvPr/>
          </p:nvSpPr>
          <p:spPr>
            <a:xfrm>
              <a:off x="5508104" y="2127410"/>
              <a:ext cx="137130" cy="137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4814446" y="3606517"/>
            <a:ext cx="1519773" cy="142219"/>
            <a:chOff x="4814446" y="3606517"/>
            <a:chExt cx="1519773" cy="142219"/>
          </a:xfrm>
        </p:grpSpPr>
        <p:sp>
          <p:nvSpPr>
            <p:cNvPr id="75" name="Elipse 74"/>
            <p:cNvSpPr/>
            <p:nvPr/>
          </p:nvSpPr>
          <p:spPr>
            <a:xfrm>
              <a:off x="6197089" y="3606517"/>
              <a:ext cx="137130" cy="137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6" name="Conector recto 75"/>
            <p:cNvCxnSpPr/>
            <p:nvPr/>
          </p:nvCxnSpPr>
          <p:spPr>
            <a:xfrm flipV="1">
              <a:off x="4951763" y="3675082"/>
              <a:ext cx="1270974" cy="10179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Elipse 77"/>
            <p:cNvSpPr/>
            <p:nvPr/>
          </p:nvSpPr>
          <p:spPr>
            <a:xfrm>
              <a:off x="4814446" y="3611606"/>
              <a:ext cx="137130" cy="137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49" name="Grupo 2048"/>
          <p:cNvGrpSpPr/>
          <p:nvPr/>
        </p:nvGrpSpPr>
        <p:grpSpPr>
          <a:xfrm>
            <a:off x="4639183" y="4334833"/>
            <a:ext cx="868921" cy="827784"/>
            <a:chOff x="4639183" y="4334833"/>
            <a:chExt cx="868921" cy="827784"/>
          </a:xfrm>
        </p:grpSpPr>
        <p:sp>
          <p:nvSpPr>
            <p:cNvPr id="81" name="Elipse 80"/>
            <p:cNvSpPr/>
            <p:nvPr/>
          </p:nvSpPr>
          <p:spPr>
            <a:xfrm>
              <a:off x="5370974" y="5025487"/>
              <a:ext cx="137130" cy="137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Elipse 81"/>
            <p:cNvSpPr/>
            <p:nvPr/>
          </p:nvSpPr>
          <p:spPr>
            <a:xfrm>
              <a:off x="4639183" y="4334833"/>
              <a:ext cx="137130" cy="137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3" name="Conector recto 82"/>
            <p:cNvCxnSpPr>
              <a:stCxn id="82" idx="5"/>
              <a:endCxn id="81" idx="1"/>
            </p:cNvCxnSpPr>
            <p:nvPr/>
          </p:nvCxnSpPr>
          <p:spPr>
            <a:xfrm>
              <a:off x="4756231" y="4451881"/>
              <a:ext cx="634825" cy="593688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133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9" grpId="0" animBg="1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122" name="Picture 2" descr="https://pixabay.com/static/uploads/photo/2013/07/12/14/12/paintbrush-147979_960_7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66" y="1692765"/>
            <a:ext cx="1368152" cy="12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999911" y="1053415"/>
            <a:ext cx="40996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Todas las </a:t>
            </a:r>
            <a:r>
              <a:rPr lang="es-ES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obras están protegidas por el derecho de autor, sea cual sea su calidad.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4960197" y="3551377"/>
            <a:ext cx="3587769" cy="3078807"/>
            <a:chOff x="4960197" y="3551377"/>
            <a:chExt cx="3587769" cy="3078807"/>
          </a:xfrm>
        </p:grpSpPr>
        <p:grpSp>
          <p:nvGrpSpPr>
            <p:cNvPr id="6" name="Grupo 5"/>
            <p:cNvGrpSpPr/>
            <p:nvPr/>
          </p:nvGrpSpPr>
          <p:grpSpPr>
            <a:xfrm>
              <a:off x="4960197" y="3551377"/>
              <a:ext cx="3587769" cy="2984243"/>
              <a:chOff x="4960197" y="3551377"/>
              <a:chExt cx="3587769" cy="2984243"/>
            </a:xfrm>
          </p:grpSpPr>
          <p:pic>
            <p:nvPicPr>
              <p:cNvPr id="5128" name="Picture 8" descr="Pintor español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68559">
                <a:off x="5175510" y="3551377"/>
                <a:ext cx="3372456" cy="25462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CuadroTexto 3"/>
              <p:cNvSpPr txBox="1"/>
              <p:nvPr/>
            </p:nvSpPr>
            <p:spPr>
              <a:xfrm rot="368351">
                <a:off x="4960197" y="6012400"/>
                <a:ext cx="31075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Consuelo  Hernández. Otoño en el teatro </a:t>
                </a:r>
                <a:r>
                  <a:rPr lang="es-ES" sz="14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Cervantes </a:t>
                </a:r>
                <a:r>
                  <a:rPr lang="es-ES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de </a:t>
                </a:r>
                <a:r>
                  <a:rPr lang="es-ES" sz="14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Tánger.2003</a:t>
                </a:r>
                <a:endParaRPr lang="es-ES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pic>
          <p:nvPicPr>
            <p:cNvPr id="5130" name="Picture 10" descr="Creative Commons Licens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4900">
              <a:off x="7615614" y="6334909"/>
              <a:ext cx="838200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925057" y="3493447"/>
            <a:ext cx="3433449" cy="2883706"/>
            <a:chOff x="925057" y="3493447"/>
            <a:chExt cx="3433449" cy="2883706"/>
          </a:xfrm>
        </p:grpSpPr>
        <p:grpSp>
          <p:nvGrpSpPr>
            <p:cNvPr id="5" name="Grupo 4"/>
            <p:cNvGrpSpPr/>
            <p:nvPr/>
          </p:nvGrpSpPr>
          <p:grpSpPr>
            <a:xfrm>
              <a:off x="925057" y="3493447"/>
              <a:ext cx="3433449" cy="2883706"/>
              <a:chOff x="925057" y="3493447"/>
              <a:chExt cx="3433449" cy="2883706"/>
            </a:xfrm>
          </p:grpSpPr>
          <p:pic>
            <p:nvPicPr>
              <p:cNvPr id="5132" name="Picture 12" descr="Lucia F.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69068">
                <a:off x="925057" y="3493447"/>
                <a:ext cx="3433449" cy="25345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CuadroTexto 31"/>
              <p:cNvSpPr txBox="1"/>
              <p:nvPr/>
            </p:nvSpPr>
            <p:spPr>
              <a:xfrm>
                <a:off x="1140146" y="6069376"/>
                <a:ext cx="31075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Lucía F. Papa y mamá.</a:t>
                </a:r>
                <a:endParaRPr lang="es-ES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pic>
          <p:nvPicPr>
            <p:cNvPr id="33" name="Picture 10" descr="Creative Commons Licens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419" y="6064773"/>
              <a:ext cx="838200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15 CuadroTexto"/>
          <p:cNvSpPr txBox="1"/>
          <p:nvPr/>
        </p:nvSpPr>
        <p:spPr>
          <a:xfrm rot="983168">
            <a:off x="5241861" y="407111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Derechos de autor</a:t>
            </a:r>
            <a:endParaRPr lang="es-ES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122" name="Picture 2" descr="https://pixabay.com/static/uploads/photo/2013/07/12/14/12/paintbrush-147979_960_7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89527"/>
            <a:ext cx="1368152" cy="12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279254" y="735255"/>
            <a:ext cx="40996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protección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por derecho de autor es automática.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Desde que dibujas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una imagen o escribes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una poesía están protegidas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por el derecho de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autor.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36820" y="3545436"/>
            <a:ext cx="4981575" cy="3743325"/>
            <a:chOff x="36820" y="3545436"/>
            <a:chExt cx="4981575" cy="3743325"/>
          </a:xfrm>
        </p:grpSpPr>
        <p:pic>
          <p:nvPicPr>
            <p:cNvPr id="22" name="Picture 5" descr="http://pixabay.com/static/uploads/photo/2013/07/13/10/13/paper-156804_64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820" y="3545436"/>
              <a:ext cx="4981575" cy="3743325"/>
            </a:xfrm>
            <a:prstGeom prst="rect">
              <a:avLst/>
            </a:prstGeom>
            <a:noFill/>
          </p:spPr>
        </p:pic>
        <p:pic>
          <p:nvPicPr>
            <p:cNvPr id="16" name="Picture 2" descr="https://upload.wikimedia.org/wikipedia/commons/thumb/b/b0/Copyright.svg/220px-Copyright.svg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12869">
              <a:off x="586804" y="5071983"/>
              <a:ext cx="733280" cy="733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adroTexto 6"/>
            <p:cNvSpPr txBox="1"/>
            <p:nvPr/>
          </p:nvSpPr>
          <p:spPr>
            <a:xfrm rot="20836988">
              <a:off x="752685" y="5931664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(C)</a:t>
              </a:r>
              <a:endParaRPr lang="es-E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 rot="20878692">
              <a:off x="1366091" y="4588494"/>
              <a:ext cx="289564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/>
                <a:t>Si pones alguno de estos símbolos sirve para recordar que tiene derecho de autor. Aunque no es necesario.</a:t>
              </a:r>
              <a:endParaRPr lang="es-ES" sz="20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499744" y="4255686"/>
            <a:ext cx="4052452" cy="978954"/>
            <a:chOff x="4499744" y="4255686"/>
            <a:chExt cx="4052452" cy="978954"/>
          </a:xfrm>
        </p:grpSpPr>
        <p:sp>
          <p:nvSpPr>
            <p:cNvPr id="9" name="CuadroTexto 8"/>
            <p:cNvSpPr txBox="1"/>
            <p:nvPr/>
          </p:nvSpPr>
          <p:spPr>
            <a:xfrm>
              <a:off x="4499744" y="4255686"/>
              <a:ext cx="4052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Normalmente se específica poniendo el nombre del autor y la fecha de creación.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4499744" y="4865308"/>
              <a:ext cx="2008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©L.M.Villalaín.2016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1" name="CuadroTexto 10"/>
          <p:cNvSpPr txBox="1"/>
          <p:nvPr/>
        </p:nvSpPr>
        <p:spPr>
          <a:xfrm rot="20941455">
            <a:off x="5414156" y="5511639"/>
            <a:ext cx="3346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¿Puedes ponerlo en  el  Haiku que has creado?</a:t>
            </a:r>
            <a:endParaRPr lang="es-ES" sz="2400" b="1" dirty="0">
              <a:solidFill>
                <a:schemeClr val="accent6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15 CuadroTexto"/>
          <p:cNvSpPr txBox="1"/>
          <p:nvPr/>
        </p:nvSpPr>
        <p:spPr>
          <a:xfrm rot="983168">
            <a:off x="5241861" y="407111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Derechos de autor</a:t>
            </a:r>
            <a:endParaRPr lang="es-ES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15 CuadroTexto"/>
          <p:cNvSpPr txBox="1"/>
          <p:nvPr/>
        </p:nvSpPr>
        <p:spPr>
          <a:xfrm rot="983168">
            <a:off x="5241861" y="407111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Derechos de autor</a:t>
            </a:r>
            <a:endParaRPr lang="es-ES" sz="3200" dirty="0">
              <a:latin typeface="Century Gothic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878769" y="184703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Los autores son los únicos que pueden y a los que hay que pedir permiso para: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6701" y="2840030"/>
            <a:ext cx="2918309" cy="27785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2840030"/>
            <a:ext cx="3304222" cy="276768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715420" y="5780605"/>
            <a:ext cx="2240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Derechos económicos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139624" y="5769715"/>
            <a:ext cx="186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Derechos morales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535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27 Grupo"/>
          <p:cNvGrpSpPr/>
          <p:nvPr/>
        </p:nvGrpSpPr>
        <p:grpSpPr>
          <a:xfrm>
            <a:off x="3275856" y="188640"/>
            <a:ext cx="4981575" cy="3743325"/>
            <a:chOff x="3275856" y="188640"/>
            <a:chExt cx="4981575" cy="3743325"/>
          </a:xfrm>
        </p:grpSpPr>
        <p:pic>
          <p:nvPicPr>
            <p:cNvPr id="14341" name="Picture 5" descr="http://pixabay.com/static/uploads/photo/2013/07/13/10/13/paper-156804_64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188640"/>
              <a:ext cx="4981575" cy="3743325"/>
            </a:xfrm>
            <a:prstGeom prst="rect">
              <a:avLst/>
            </a:prstGeom>
            <a:noFill/>
          </p:spPr>
        </p:pic>
        <p:sp>
          <p:nvSpPr>
            <p:cNvPr id="15" name="14 CuadroTexto"/>
            <p:cNvSpPr txBox="1"/>
            <p:nvPr/>
          </p:nvSpPr>
          <p:spPr>
            <a:xfrm rot="20921239">
              <a:off x="3895143" y="1060965"/>
              <a:ext cx="33945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>
                  <a:latin typeface="Century Gothic" pitchFamily="34" charset="0"/>
                </a:rPr>
                <a:t>¿Te fijas en quién ha hecho algo en internet?</a:t>
              </a:r>
              <a:endParaRPr lang="es-ES" sz="3200" dirty="0">
                <a:latin typeface="Century Gothic" pitchFamily="34" charset="0"/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4410510" y="3114675"/>
            <a:ext cx="4981575" cy="3743325"/>
            <a:chOff x="4410510" y="3114675"/>
            <a:chExt cx="4981575" cy="3743325"/>
          </a:xfrm>
        </p:grpSpPr>
        <p:pic>
          <p:nvPicPr>
            <p:cNvPr id="26" name="Picture 5" descr="http://pixabay.com/static/uploads/photo/2013/07/13/10/13/paper-156804_64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013903">
              <a:off x="4410510" y="3114675"/>
              <a:ext cx="4981575" cy="3743325"/>
            </a:xfrm>
            <a:prstGeom prst="rect">
              <a:avLst/>
            </a:prstGeom>
            <a:noFill/>
          </p:spPr>
        </p:pic>
        <p:sp>
          <p:nvSpPr>
            <p:cNvPr id="16" name="15 CuadroTexto"/>
            <p:cNvSpPr txBox="1"/>
            <p:nvPr/>
          </p:nvSpPr>
          <p:spPr>
            <a:xfrm rot="380670">
              <a:off x="4655452" y="4086841"/>
              <a:ext cx="42484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>
                  <a:latin typeface="Century Gothic" pitchFamily="34" charset="0"/>
                </a:rPr>
                <a:t>¿Podemos distribuir lo que encontramos?</a:t>
              </a:r>
              <a:endParaRPr lang="es-ES" sz="3200" dirty="0">
                <a:latin typeface="Century Gothic" pitchFamily="34" charset="0"/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79512" y="2924944"/>
            <a:ext cx="4981575" cy="3743325"/>
            <a:chOff x="179512" y="2924944"/>
            <a:chExt cx="4981575" cy="3743325"/>
          </a:xfrm>
        </p:grpSpPr>
        <p:pic>
          <p:nvPicPr>
            <p:cNvPr id="27" name="Picture 5" descr="http://pixabay.com/static/uploads/photo/2013/07/13/10/13/paper-156804_64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399817">
              <a:off x="179512" y="2924944"/>
              <a:ext cx="4981575" cy="3743325"/>
            </a:xfrm>
            <a:prstGeom prst="rect">
              <a:avLst/>
            </a:prstGeom>
            <a:noFill/>
          </p:spPr>
        </p:pic>
        <p:sp>
          <p:nvSpPr>
            <p:cNvPr id="24" name="23 CuadroTexto"/>
            <p:cNvSpPr txBox="1"/>
            <p:nvPr/>
          </p:nvSpPr>
          <p:spPr>
            <a:xfrm rot="21207924">
              <a:off x="656827" y="3822557"/>
              <a:ext cx="384727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>
                  <a:latin typeface="Century Gothic" pitchFamily="34" charset="0"/>
                </a:rPr>
                <a:t>¿Se puede coger un texto, una imagen como si fuera tuya?</a:t>
              </a:r>
              <a:endParaRPr lang="es-ES" sz="3200" dirty="0">
                <a:latin typeface="Century Gothic" pitchFamily="34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3159568" y="6089304"/>
            <a:ext cx="322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¿</a:t>
            </a:r>
            <a:r>
              <a:rPr lang="es-ES" sz="4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Qué opinas?</a:t>
            </a:r>
            <a:endParaRPr lang="es-ES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5 CuadroTexto"/>
          <p:cNvSpPr txBox="1"/>
          <p:nvPr/>
        </p:nvSpPr>
        <p:spPr>
          <a:xfrm rot="380670">
            <a:off x="4645718" y="455239"/>
            <a:ext cx="4248472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¿Vamos a crear? Seremos autores y escritores.</a:t>
            </a:r>
            <a:endParaRPr lang="es-ES" sz="3200" dirty="0">
              <a:latin typeface="Century Gothic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60037" y="549759"/>
            <a:ext cx="4410695" cy="46166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Recordamos el derecho de autor</a:t>
            </a:r>
            <a:endParaRPr lang="es-ES" sz="2400" dirty="0">
              <a:solidFill>
                <a:schemeClr val="accent6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467544" y="2121389"/>
            <a:ext cx="5175452" cy="2166475"/>
            <a:chOff x="467544" y="2121389"/>
            <a:chExt cx="5175452" cy="21664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720016">
              <a:off x="467544" y="2121389"/>
              <a:ext cx="4227782" cy="21664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21" name="Rectángulo redondeado 20"/>
            <p:cNvSpPr/>
            <p:nvPr/>
          </p:nvSpPr>
          <p:spPr>
            <a:xfrm>
              <a:off x="1995041" y="2708395"/>
              <a:ext cx="3647955" cy="4139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Pulsamos Administrar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3" name="Conector recto de flecha 22"/>
            <p:cNvCxnSpPr/>
            <p:nvPr/>
          </p:nvCxnSpPr>
          <p:spPr>
            <a:xfrm flipH="1">
              <a:off x="1440880" y="2915376"/>
              <a:ext cx="549356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o 34"/>
          <p:cNvGrpSpPr/>
          <p:nvPr/>
        </p:nvGrpSpPr>
        <p:grpSpPr>
          <a:xfrm>
            <a:off x="5522664" y="2545744"/>
            <a:ext cx="3419859" cy="1381125"/>
            <a:chOff x="5522664" y="2545744"/>
            <a:chExt cx="3419859" cy="138112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23523">
              <a:off x="5522664" y="2545744"/>
              <a:ext cx="3143250" cy="138112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24" name="Rectángulo redondeado 23"/>
            <p:cNvSpPr/>
            <p:nvPr/>
          </p:nvSpPr>
          <p:spPr>
            <a:xfrm>
              <a:off x="6706854" y="3119233"/>
              <a:ext cx="2235669" cy="4139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Introducimos la clave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5" name="Conector recto de flecha 24"/>
            <p:cNvCxnSpPr/>
            <p:nvPr/>
          </p:nvCxnSpPr>
          <p:spPr>
            <a:xfrm flipH="1" flipV="1">
              <a:off x="6228184" y="2947056"/>
              <a:ext cx="478670" cy="312189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1836637" y="3928249"/>
            <a:ext cx="5878230" cy="2568580"/>
            <a:chOff x="1836637" y="3928249"/>
            <a:chExt cx="5878230" cy="2568580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6637" y="3928249"/>
              <a:ext cx="3331768" cy="256858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31" name="Rectángulo redondeado 30"/>
            <p:cNvSpPr/>
            <p:nvPr/>
          </p:nvSpPr>
          <p:spPr>
            <a:xfrm>
              <a:off x="2965419" y="5561117"/>
              <a:ext cx="3647955" cy="4139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Ponemos el símbolo de © derecho de autor. Con nombre y fecha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32" name="Conector recto de flecha 31"/>
            <p:cNvCxnSpPr/>
            <p:nvPr/>
          </p:nvCxnSpPr>
          <p:spPr>
            <a:xfrm flipH="1">
              <a:off x="2411258" y="5768098"/>
              <a:ext cx="549356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ángulo redondeado 32"/>
            <p:cNvSpPr/>
            <p:nvPr/>
          </p:nvSpPr>
          <p:spPr>
            <a:xfrm>
              <a:off x="4066912" y="6078831"/>
              <a:ext cx="3647955" cy="4139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Publicamos de nuevo pulsando Enviar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34" name="Conector recto de flecha 33"/>
            <p:cNvCxnSpPr/>
            <p:nvPr/>
          </p:nvCxnSpPr>
          <p:spPr>
            <a:xfrm flipH="1">
              <a:off x="3512751" y="6285812"/>
              <a:ext cx="549356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6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igno De Interrogación, Pregunta, Respues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576" y="3342572"/>
            <a:ext cx="3295594" cy="35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15 CuadroTexto"/>
          <p:cNvSpPr txBox="1"/>
          <p:nvPr/>
        </p:nvSpPr>
        <p:spPr>
          <a:xfrm rot="983168">
            <a:off x="5241861" y="407111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Derechos de autor</a:t>
            </a:r>
            <a:endParaRPr lang="es-ES" sz="3200" dirty="0">
              <a:latin typeface="Century Gothic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 rot="20934963">
            <a:off x="2731476" y="1220309"/>
            <a:ext cx="4597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¿Quién es el autor </a:t>
            </a:r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 las obras que han sido hechas entre </a:t>
            </a:r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varias </a:t>
            </a:r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personas?</a:t>
            </a:r>
            <a:endParaRPr lang="es-E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 rot="21279876">
            <a:off x="2899911" y="2487629"/>
            <a:ext cx="567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¿Y si la obra va bajo un seudónimo?</a:t>
            </a:r>
            <a:endParaRPr lang="es-E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931434" y="3304152"/>
            <a:ext cx="567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¿Y si la obra es anónima?</a:t>
            </a:r>
            <a:endParaRPr lang="es-E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59833" y="4466138"/>
            <a:ext cx="608416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Si compro  un libro digital o canción ¿Soy propietario de su contenido?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059832" y="5300460"/>
            <a:ext cx="608416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Si encuentro una página en Internet interesante ¿el contenido es tuyo?¿puedes hacer lo que quieras con ello?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6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igno De Interrogación, Pregunta, Respues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482" y="633552"/>
            <a:ext cx="3295594" cy="35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15 CuadroTexto"/>
          <p:cNvSpPr txBox="1"/>
          <p:nvPr/>
        </p:nvSpPr>
        <p:spPr>
          <a:xfrm rot="983168">
            <a:off x="5241861" y="407111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Derechos de autor</a:t>
            </a:r>
            <a:endParaRPr lang="es-ES" sz="3200" dirty="0">
              <a:latin typeface="Century Gothic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249" y="1847032"/>
            <a:ext cx="324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¿Qué pasa si reproduzco, traduzco, modifico o exhibo una obra sin permiso del autor?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77249" y="2994300"/>
            <a:ext cx="317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¿Perjudico a alguien? ¿Será una infracción?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06000" y="4473406"/>
            <a:ext cx="4701047" cy="1758176"/>
            <a:chOff x="106000" y="4473406"/>
            <a:chExt cx="4701047" cy="1758176"/>
          </a:xfrm>
        </p:grpSpPr>
        <p:sp>
          <p:nvSpPr>
            <p:cNvPr id="8" name="CuadroTexto 7"/>
            <p:cNvSpPr txBox="1"/>
            <p:nvPr/>
          </p:nvSpPr>
          <p:spPr>
            <a:xfrm>
              <a:off x="971600" y="458112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2627482" y="4473406"/>
              <a:ext cx="2179565" cy="1311919"/>
              <a:chOff x="956538" y="3669875"/>
              <a:chExt cx="2179565" cy="1311919"/>
            </a:xfrm>
          </p:grpSpPr>
          <p:pic>
            <p:nvPicPr>
              <p:cNvPr id="9218" name="Picture 2" descr="https://www.dicelaletra.com/revista/wp-content/uploads/2015/04/plagios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79911">
                <a:off x="956538" y="3687220"/>
                <a:ext cx="1939573" cy="12945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sp>
            <p:nvSpPr>
              <p:cNvPr id="9" name="CuadroTexto 8"/>
              <p:cNvSpPr txBox="1"/>
              <p:nvPr/>
            </p:nvSpPr>
            <p:spPr>
              <a:xfrm rot="19091968">
                <a:off x="1744375" y="3669875"/>
                <a:ext cx="13917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urostile LT Std" panose="020B0704020202050204" pitchFamily="34" charset="0"/>
                    <a:cs typeface="Segoe UI Light" panose="020B0502040204020203" pitchFamily="34" charset="0"/>
                  </a:rPr>
                  <a:t>Plagio</a:t>
                </a:r>
                <a:endParaRPr lang="es-E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urostile LT Std" panose="020B0704020202050204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CuadroTexto 9"/>
            <p:cNvSpPr txBox="1"/>
            <p:nvPr/>
          </p:nvSpPr>
          <p:spPr>
            <a:xfrm>
              <a:off x="106000" y="4754254"/>
              <a:ext cx="250658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Copiar una </a:t>
              </a:r>
              <a:r>
                <a:rPr lang="es-ES" dirty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obra, entera o </a:t>
              </a:r>
              <a:r>
                <a:rPr lang="es-ES" dirty="0" smtClean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parte de ella como si yo  fuera su autor es un plagio.</a:t>
              </a:r>
              <a:endParaRPr lang="es-ES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es-ES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013536" y="4164321"/>
            <a:ext cx="3826714" cy="1847755"/>
            <a:chOff x="5013536" y="4164321"/>
            <a:chExt cx="3826714" cy="1847755"/>
          </a:xfrm>
        </p:grpSpPr>
        <p:pic>
          <p:nvPicPr>
            <p:cNvPr id="9220" name="Picture 4" descr="https://tse3.mm.bing.net/th?id=OIP.M752dfc509df26bf193de0b3ab66f610bH0&amp;pid=15.1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1962" y="4335789"/>
              <a:ext cx="1374494" cy="1598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uadroTexto 14"/>
            <p:cNvSpPr txBox="1"/>
            <p:nvPr/>
          </p:nvSpPr>
          <p:spPr>
            <a:xfrm>
              <a:off x="5013536" y="4257750"/>
              <a:ext cx="230219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La venta ilegal o el intercambio no consentido o difusión  no permitida de obras con </a:t>
              </a:r>
              <a:r>
                <a:rPr lang="es-ES" dirty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derecho de </a:t>
              </a:r>
              <a:r>
                <a:rPr lang="es-ES" dirty="0" smtClean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autor</a:t>
              </a:r>
              <a:r>
                <a:rPr lang="es-ES" dirty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s-ES" dirty="0" smtClean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es piratería</a:t>
              </a:r>
              <a:endParaRPr lang="es-ES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 rot="19738394">
              <a:off x="6900295" y="4164321"/>
              <a:ext cx="19399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urostile LT Std" panose="020B0704020202050204" pitchFamily="34" charset="0"/>
                  <a:cs typeface="Segoe UI Light" panose="020B0502040204020203" pitchFamily="34" charset="0"/>
                </a:rPr>
                <a:t>Piratería</a:t>
              </a:r>
              <a:endPara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" panose="020B0704020202050204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94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15 CuadroTexto"/>
          <p:cNvSpPr txBox="1"/>
          <p:nvPr/>
        </p:nvSpPr>
        <p:spPr>
          <a:xfrm rot="983168">
            <a:off x="5241861" y="407111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Derechos de autor</a:t>
            </a:r>
            <a:endParaRPr lang="es-ES" sz="3200" dirty="0">
              <a:latin typeface="Century Gothic" pitchFamily="34" charset="0"/>
            </a:endParaRPr>
          </a:p>
        </p:txBody>
      </p:sp>
      <p:pic>
        <p:nvPicPr>
          <p:cNvPr id="28" name="Picture 2" descr="Signo De Interrogación, Pregunta, Respuest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1111" y="1128345"/>
            <a:ext cx="3295594" cy="35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980734" y="2884301"/>
            <a:ext cx="41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Entonces… ¿Qué puedo hacer?</a:t>
            </a:r>
            <a:endParaRPr lang="es-E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96993" y="3574689"/>
            <a:ext cx="342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Pedir permiso al autor y muchas veces pagar por ello.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2452" y="4286161"/>
            <a:ext cx="258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Pero también debemos…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813912" y="4942156"/>
            <a:ext cx="5862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Citar el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nombre del autor, del intérprete, del productor de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música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radiodifusor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mencionando sus nombres y la fuente de la obra.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6773" y="5025023"/>
            <a:ext cx="1327139" cy="8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15 CuadroTexto"/>
          <p:cNvSpPr txBox="1"/>
          <p:nvPr/>
        </p:nvSpPr>
        <p:spPr>
          <a:xfrm rot="983168">
            <a:off x="5241861" y="407111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Derechos de autor</a:t>
            </a:r>
            <a:endParaRPr lang="es-ES" sz="3200" dirty="0">
              <a:latin typeface="Century Gothic" pitchFamily="34" charset="0"/>
            </a:endParaRPr>
          </a:p>
        </p:txBody>
      </p:sp>
      <p:pic>
        <p:nvPicPr>
          <p:cNvPr id="28" name="Picture 2" descr="Signo De Interrogación, Pregunta, Respuest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1111" y="1128345"/>
            <a:ext cx="3295594" cy="35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980734" y="2884301"/>
            <a:ext cx="388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Pero,… ¿Qué hago en clase?</a:t>
            </a:r>
            <a:endParaRPr lang="es-E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479" y="4416243"/>
            <a:ext cx="1327139" cy="84517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 rot="19269813">
            <a:off x="3271067" y="5903989"/>
            <a:ext cx="2676530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Siempre que no sean libros de texto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 rot="1144792">
            <a:off x="6027829" y="5791963"/>
            <a:ext cx="2676530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Siempre hay que citar el autor y el origen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13912" y="4395978"/>
            <a:ext cx="6178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 clase no se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necesita autorización del autor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realizar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reproducción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distribución y comunicación pública de pequeños fragmentos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obras o de obras aisladas de carácter plástico o fotográfico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figurativo.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0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0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15 CuadroTexto"/>
          <p:cNvSpPr txBox="1"/>
          <p:nvPr/>
        </p:nvSpPr>
        <p:spPr>
          <a:xfrm rot="983168">
            <a:off x="5241861" y="407111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Derechos de autor</a:t>
            </a:r>
            <a:endParaRPr lang="es-ES" sz="3200" dirty="0">
              <a:latin typeface="Century Gothic" pitchFamily="34" charset="0"/>
            </a:endParaRPr>
          </a:p>
        </p:txBody>
      </p:sp>
      <p:pic>
        <p:nvPicPr>
          <p:cNvPr id="28" name="Picture 2" descr="Signo De Interrogación, Pregunta, Respuest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5279" y="-204781"/>
            <a:ext cx="3295594" cy="35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811974" y="1760893"/>
            <a:ext cx="212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¿Cómo se cita?</a:t>
            </a:r>
            <a:endParaRPr lang="es-E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67864" y="2180255"/>
            <a:ext cx="107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(Normas APA)</a:t>
            </a:r>
            <a:endParaRPr lang="es-E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761911" y="3169444"/>
            <a:ext cx="8382088" cy="2019986"/>
            <a:chOff x="761911" y="3169444"/>
            <a:chExt cx="8382088" cy="2019986"/>
          </a:xfrm>
        </p:grpSpPr>
        <p:sp>
          <p:nvSpPr>
            <p:cNvPr id="8" name="Rectángulo 7"/>
            <p:cNvSpPr/>
            <p:nvPr/>
          </p:nvSpPr>
          <p:spPr>
            <a:xfrm>
              <a:off x="3153036" y="3169444"/>
              <a:ext cx="599096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Cuando se citan las palabras exactas del autor</a:t>
              </a:r>
              <a:r>
                <a:rPr lang="es-ES" dirty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deben presentarse entre comillas y hay que hacer constar el autor, la fecha y la página de donde se ha obtenido la información, separados por una coma y entre </a:t>
              </a:r>
              <a:r>
                <a:rPr lang="es-ES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paréntesis</a:t>
              </a:r>
              <a:endParaRPr lang="es-ES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4283967" y="4604655"/>
              <a:ext cx="48600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"Una de las víctimas más </a:t>
              </a:r>
              <a:r>
                <a:rPr lang="es-ES" sz="1600" dirty="0" smtClean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célebres…" </a:t>
              </a:r>
              <a:r>
                <a:rPr lang="es-ES" sz="1600" dirty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(Preston, 2013, p.247)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4297962" y="4335202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Ejemplo: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761911" y="3276072"/>
              <a:ext cx="2348378" cy="4046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>
                  <a:latin typeface="Segoe UI Light" panose="020B0502040204020203" pitchFamily="34" charset="0"/>
                  <a:cs typeface="Segoe UI Light" panose="020B0502040204020203" pitchFamily="34" charset="0"/>
                </a:rPr>
                <a:t>Dentro de un texto</a:t>
              </a:r>
              <a:endParaRPr lang="es-ES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761911" y="5409440"/>
            <a:ext cx="8266926" cy="1445445"/>
            <a:chOff x="761911" y="5409440"/>
            <a:chExt cx="8266926" cy="1445445"/>
          </a:xfrm>
        </p:grpSpPr>
        <p:sp>
          <p:nvSpPr>
            <p:cNvPr id="23" name="Rectángulo 22"/>
            <p:cNvSpPr/>
            <p:nvPr/>
          </p:nvSpPr>
          <p:spPr>
            <a:xfrm>
              <a:off x="761911" y="5517232"/>
              <a:ext cx="2348378" cy="4046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Referencia a un libro</a:t>
              </a:r>
              <a:endParaRPr lang="es-ES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268197" y="5409440"/>
              <a:ext cx="5760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Apellido(s), Iniciales del nombre. (Año de publicación). </a:t>
              </a:r>
              <a:r>
                <a:rPr lang="es-ES" i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Título del libro en cursiva</a:t>
              </a:r>
              <a:r>
                <a:rPr lang="es-E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. Lugar de publicación : Editorial.</a:t>
              </a: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4235444" y="5946945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Ejemplo: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4250395" y="6270110"/>
              <a:ext cx="4778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err="1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Pennac</a:t>
              </a:r>
              <a:r>
                <a:rPr lang="es-ES" sz="1600" dirty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, D. (1998). </a:t>
              </a:r>
              <a:r>
                <a:rPr lang="es-ES" sz="1600" i="1" dirty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Como una novela.</a:t>
              </a:r>
              <a:r>
                <a:rPr lang="es-ES" sz="1600" dirty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Barcelona: Anagrama.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15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15 CuadroTexto"/>
          <p:cNvSpPr txBox="1"/>
          <p:nvPr/>
        </p:nvSpPr>
        <p:spPr>
          <a:xfrm rot="983168">
            <a:off x="5241861" y="407111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Derechos de autor</a:t>
            </a:r>
            <a:endParaRPr lang="es-ES" sz="3200" dirty="0">
              <a:latin typeface="Century Gothic" pitchFamily="34" charset="0"/>
            </a:endParaRPr>
          </a:p>
        </p:txBody>
      </p:sp>
      <p:pic>
        <p:nvPicPr>
          <p:cNvPr id="28" name="Picture 2" descr="Signo De Interrogación, Pregunta, Respuest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5279" y="-204781"/>
            <a:ext cx="3295594" cy="35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811974" y="1760893"/>
            <a:ext cx="212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¿Cómo se cita?</a:t>
            </a:r>
            <a:endParaRPr lang="es-E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67864" y="2180255"/>
            <a:ext cx="107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(Normas APA)</a:t>
            </a:r>
            <a:endParaRPr lang="es-E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61911" y="3169444"/>
            <a:ext cx="8382088" cy="2369504"/>
            <a:chOff x="761911" y="3169444"/>
            <a:chExt cx="8382088" cy="2369504"/>
          </a:xfrm>
        </p:grpSpPr>
        <p:sp>
          <p:nvSpPr>
            <p:cNvPr id="8" name="Rectángulo 7"/>
            <p:cNvSpPr/>
            <p:nvPr/>
          </p:nvSpPr>
          <p:spPr>
            <a:xfrm>
              <a:off x="3153036" y="3169444"/>
              <a:ext cx="599096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Debe tener </a:t>
              </a:r>
              <a:r>
                <a:rPr lang="es-E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los siguientes </a:t>
              </a:r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datos: Título </a:t>
              </a:r>
              <a:r>
                <a:rPr lang="es-E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y autores del </a:t>
              </a:r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documento</a:t>
              </a:r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. Disponibilidad </a:t>
              </a:r>
              <a:r>
                <a:rPr lang="es-E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y localización: Dirección electrónica (URL</a:t>
              </a:r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).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4242527" y="4215509"/>
              <a:ext cx="486003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QUISBERT, </a:t>
              </a:r>
              <a:r>
                <a:rPr lang="es-ES" sz="1600" dirty="0" err="1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Ermo</a:t>
              </a:r>
              <a:r>
                <a:rPr lang="es-ES" sz="1600" dirty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, </a:t>
              </a:r>
              <a:r>
                <a:rPr lang="es-ES" sz="1600" i="1" dirty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Suspensión Y Terminación Del Contrato De Trabajo</a:t>
              </a:r>
              <a:r>
                <a:rPr lang="es-ES" sz="1600" dirty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, 2005, http://www.oocities.com/derecholaboraluno/suspenciondelcontratodetrabajo.htm [Consulta: jueves, 08 de septiembre de 2005] 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4250395" y="3956468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Ejemplo: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761911" y="3276072"/>
              <a:ext cx="2348378" cy="4046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Una página web</a:t>
              </a:r>
              <a:endParaRPr lang="es-ES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761911" y="5409440"/>
            <a:ext cx="8266926" cy="1691667"/>
            <a:chOff x="761911" y="5409440"/>
            <a:chExt cx="8266926" cy="1691667"/>
          </a:xfrm>
        </p:grpSpPr>
        <p:sp>
          <p:nvSpPr>
            <p:cNvPr id="23" name="Rectángulo 22"/>
            <p:cNvSpPr/>
            <p:nvPr/>
          </p:nvSpPr>
          <p:spPr>
            <a:xfrm>
              <a:off x="761911" y="5517232"/>
              <a:ext cx="2348378" cy="4046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Una imagen</a:t>
              </a:r>
              <a:endParaRPr lang="es-ES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268197" y="5409440"/>
              <a:ext cx="5760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Apellido</a:t>
              </a:r>
              <a:r>
                <a:rPr lang="es-E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, Inicial</a:t>
              </a:r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. (Año de creación). Título del trabajo[tipo de trabajo[fotografía, imagen</a:t>
              </a:r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, mapa</a:t>
              </a:r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,…].</a:t>
              </a:r>
              <a:endParaRPr lang="es-ES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4235444" y="5946945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Ejemplo: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4250395" y="6270110"/>
              <a:ext cx="47784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Apellido, I. (2010). </a:t>
              </a:r>
              <a:r>
                <a:rPr lang="es-ES" sz="1600" i="1" dirty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Título del trabajo</a:t>
              </a:r>
              <a:r>
                <a:rPr lang="es-ES" sz="1600" dirty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[fotografía]. Recuperado de http://www.www.www</a:t>
              </a:r>
              <a:br>
                <a:rPr lang="es-ES" sz="1600" dirty="0">
                  <a:solidFill>
                    <a:schemeClr val="accent6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endParaRPr lang="es-ES" sz="1600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5 CuadroTexto"/>
          <p:cNvSpPr txBox="1"/>
          <p:nvPr/>
        </p:nvSpPr>
        <p:spPr>
          <a:xfrm rot="983168">
            <a:off x="5241861" y="407111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Derechos de autor</a:t>
            </a:r>
            <a:endParaRPr lang="es-ES" sz="3200" dirty="0">
              <a:latin typeface="Century Gothic" pitchFamily="34" charset="0"/>
            </a:endParaRPr>
          </a:p>
        </p:txBody>
      </p:sp>
      <p:pic>
        <p:nvPicPr>
          <p:cNvPr id="21" name="Picture 2" descr="Signo De Interrogación, Pregunta, Respuest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2772" y="-87985"/>
            <a:ext cx="3295594" cy="35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357891" y="1847032"/>
            <a:ext cx="310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¿Hay otras formas de uso o distribución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 las obras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023358" y="3861048"/>
            <a:ext cx="4940903" cy="2194447"/>
            <a:chOff x="2023358" y="3861048"/>
            <a:chExt cx="4940903" cy="2194447"/>
          </a:xfrm>
        </p:grpSpPr>
        <p:grpSp>
          <p:nvGrpSpPr>
            <p:cNvPr id="7" name="Grupo 6"/>
            <p:cNvGrpSpPr/>
            <p:nvPr/>
          </p:nvGrpSpPr>
          <p:grpSpPr>
            <a:xfrm>
              <a:off x="2023358" y="3861048"/>
              <a:ext cx="4940903" cy="2194447"/>
              <a:chOff x="2383398" y="3861048"/>
              <a:chExt cx="4940903" cy="2194447"/>
            </a:xfrm>
          </p:grpSpPr>
          <p:sp>
            <p:nvSpPr>
              <p:cNvPr id="6" name="CuadroTexto 5"/>
              <p:cNvSpPr txBox="1"/>
              <p:nvPr/>
            </p:nvSpPr>
            <p:spPr>
              <a:xfrm>
                <a:off x="2383398" y="3886884"/>
                <a:ext cx="2305118" cy="4001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" sz="2000" b="1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DOMINIO PÚBLICO</a:t>
                </a:r>
                <a:endParaRPr lang="es-ES" sz="2000" b="1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25" name="Picture 8" descr="http://legalidad.aomatos.com/publicdomain.large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826" y="4371720"/>
                <a:ext cx="1683775" cy="1683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CuadroTexto 28"/>
              <p:cNvSpPr txBox="1"/>
              <p:nvPr/>
            </p:nvSpPr>
            <p:spPr>
              <a:xfrm>
                <a:off x="5052525" y="3861048"/>
                <a:ext cx="2271776" cy="4001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" sz="2000" b="1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LICENCIAS DE USO</a:t>
                </a:r>
                <a:endParaRPr lang="es-ES" sz="2000" b="1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pic>
          <p:nvPicPr>
            <p:cNvPr id="21508" name="Picture 4" descr="https://upload.wikimedia.org/wikipedia/commons/thumb/8/8b/Copyleft.svg/220px-Copyleft.svg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514" y="4261158"/>
              <a:ext cx="1663718" cy="1663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CuadroTexto 4"/>
          <p:cNvSpPr txBox="1"/>
          <p:nvPr/>
        </p:nvSpPr>
        <p:spPr>
          <a:xfrm>
            <a:off x="5357891" y="6055495"/>
            <a:ext cx="94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copyleft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74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15 CuadroTexto"/>
          <p:cNvSpPr txBox="1"/>
          <p:nvPr/>
        </p:nvSpPr>
        <p:spPr>
          <a:xfrm rot="983168">
            <a:off x="5241861" y="407111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Derechos de autor</a:t>
            </a:r>
            <a:endParaRPr lang="es-ES" sz="3200" dirty="0">
              <a:latin typeface="Century Gothic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80884" y="1213119"/>
            <a:ext cx="5577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Los derechos del autor duran en España…</a:t>
            </a:r>
            <a:endParaRPr lang="es-E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3691994" y="1700808"/>
            <a:ext cx="3556166" cy="1559769"/>
            <a:chOff x="3691994" y="1700808"/>
            <a:chExt cx="3556166" cy="1559769"/>
          </a:xfrm>
        </p:grpSpPr>
        <p:sp>
          <p:nvSpPr>
            <p:cNvPr id="6" name="CuadroTexto 5"/>
            <p:cNvSpPr txBox="1"/>
            <p:nvPr/>
          </p:nvSpPr>
          <p:spPr>
            <a:xfrm>
              <a:off x="4283968" y="1700808"/>
              <a:ext cx="159530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800" dirty="0" smtClean="0">
                  <a:latin typeface="Castellar" panose="020A0402060406010301" pitchFamily="18" charset="0"/>
                  <a:cs typeface="Segoe UI Light" panose="020B0502040204020203" pitchFamily="34" charset="0"/>
                </a:rPr>
                <a:t>70</a:t>
              </a:r>
              <a:endParaRPr lang="es-ES" sz="8800" dirty="0">
                <a:latin typeface="Castellar" panose="020A0402060406010301" pitchFamily="18" charset="0"/>
                <a:cs typeface="Segoe UI Light" panose="020B0502040204020203" pitchFamily="34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3691994" y="2798912"/>
              <a:ext cx="3556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desde la muerte del autor.</a:t>
              </a:r>
              <a:endParaRPr lang="es-ES" sz="2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220072" y="2204864"/>
              <a:ext cx="8963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años</a:t>
              </a:r>
              <a:endParaRPr lang="es-ES" sz="28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21" name="Picture 2" descr="Signo De Interrogación, Pregunta, Respues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576" y="3342572"/>
            <a:ext cx="3295594" cy="35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2980884" y="4984699"/>
            <a:ext cx="616311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¿Las obras de Camilo José Cela serán de dominio público? 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2519944" y="3488065"/>
            <a:ext cx="6444544" cy="1372127"/>
            <a:chOff x="2519944" y="3488065"/>
            <a:chExt cx="6444544" cy="1372127"/>
          </a:xfrm>
        </p:grpSpPr>
        <p:sp>
          <p:nvSpPr>
            <p:cNvPr id="15" name="CuadroTexto 14"/>
            <p:cNvSpPr txBox="1"/>
            <p:nvPr/>
          </p:nvSpPr>
          <p:spPr>
            <a:xfrm>
              <a:off x="2519944" y="3488065"/>
              <a:ext cx="6178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Después pasa a ser de </a:t>
              </a:r>
              <a:r>
                <a:rPr lang="es-ES" sz="2800" dirty="0" smtClean="0">
                  <a:latin typeface="Castellar" panose="020A0402060406010301" pitchFamily="18" charset="0"/>
                  <a:cs typeface="Segoe UI Light" panose="020B0502040204020203" pitchFamily="34" charset="0"/>
                </a:rPr>
                <a:t>dominio público</a:t>
              </a:r>
              <a:endParaRPr lang="es-ES" dirty="0">
                <a:latin typeface="Castellar" panose="020A0402060406010301" pitchFamily="18" charset="0"/>
                <a:cs typeface="Segoe UI Light" panose="020B0502040204020203" pitchFamily="34" charset="0"/>
              </a:endParaRPr>
            </a:p>
          </p:txBody>
        </p:sp>
        <p:pic>
          <p:nvPicPr>
            <p:cNvPr id="23" name="Picture 8" descr="http://legalidad.aomatos.com/publicdomain.large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410" y="4054107"/>
              <a:ext cx="806085" cy="806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Conector recto de flecha 23"/>
            <p:cNvCxnSpPr/>
            <p:nvPr/>
          </p:nvCxnSpPr>
          <p:spPr>
            <a:xfrm flipH="1">
              <a:off x="5130295" y="4274915"/>
              <a:ext cx="478796" cy="1507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uadroTexto 24"/>
            <p:cNvSpPr txBox="1"/>
            <p:nvPr/>
          </p:nvSpPr>
          <p:spPr>
            <a:xfrm>
              <a:off x="5684891" y="4060796"/>
              <a:ext cx="3279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Ese es el símbolo de dominio público.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6" name="CuadroTexto 25"/>
          <p:cNvSpPr txBox="1"/>
          <p:nvPr/>
        </p:nvSpPr>
        <p:spPr>
          <a:xfrm>
            <a:off x="2995646" y="5524009"/>
            <a:ext cx="614835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¿El cuento de El patito feo de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Hans Christian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Andersen?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15 CuadroTexto"/>
          <p:cNvSpPr txBox="1"/>
          <p:nvPr/>
        </p:nvSpPr>
        <p:spPr>
          <a:xfrm rot="983168">
            <a:off x="5072260" y="468387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Derechos conexos</a:t>
            </a:r>
            <a:endParaRPr lang="es-ES" sz="3200" dirty="0">
              <a:latin typeface="Century Gothic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80884" y="1268760"/>
            <a:ext cx="5911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 veces hay obras que necesitan ser grabadas o  interpretadas, impresas de forma especial, publicadas en Internet….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384376" y="2171156"/>
            <a:ext cx="55081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Ludwig van </a:t>
            </a:r>
            <a:r>
              <a:rPr lang="es-E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Beethoven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realizó su obra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  <a:hlinkClick r:id="rId5" tooltip="Archivo:Ludwig van Beethoven - Overtüre c-moll, op. 62.ogg"/>
              </a:rPr>
              <a:t>Obertura </a:t>
            </a:r>
            <a:r>
              <a:rPr lang="es-ES" dirty="0" err="1" smtClean="0">
                <a:latin typeface="Segoe UI Light" panose="020B0502040204020203" pitchFamily="34" charset="0"/>
                <a:cs typeface="Segoe UI Light" panose="020B0502040204020203" pitchFamily="34" charset="0"/>
                <a:hlinkClick r:id="rId5" tooltip="Archivo:Ludwig van Beethoven - Overtüre c-moll, op. 62.ogg"/>
              </a:rPr>
              <a:t>Coriolano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Hace 189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años que murió. </a:t>
            </a:r>
          </a:p>
          <a:p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Entonces ya es de dominio público,  pero…. para escucharla es necesario interpretarla o grabarla. </a:t>
            </a:r>
          </a:p>
          <a:p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 podría reproducir la partitura, pero como la grabación y la interpretación  es reciente no se puede distribuir la grabación si no tenemos permiso.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94742" y="5517232"/>
            <a:ext cx="654925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Piensa en otro ejemplo que puede tener derechos conexos y que no podríamos utilizar si no tenemos permiso.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Flecha derecha 8"/>
          <p:cNvSpPr/>
          <p:nvPr/>
        </p:nvSpPr>
        <p:spPr>
          <a:xfrm rot="17507744">
            <a:off x="5722398" y="753956"/>
            <a:ext cx="648072" cy="576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3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4197" y="1380703"/>
            <a:ext cx="5867400" cy="500062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925774" y="913945"/>
            <a:ext cx="253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Lee estas palabras</a:t>
            </a:r>
            <a:endParaRPr lang="es-E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1810" y="4043902"/>
            <a:ext cx="5484326" cy="707886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¿</a:t>
            </a:r>
            <a:r>
              <a:rPr lang="es-ES" sz="4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Qué </a:t>
            </a:r>
            <a:r>
              <a:rPr lang="es-ES" sz="4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tienen </a:t>
            </a:r>
            <a:r>
              <a:rPr lang="es-ES" sz="4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común?</a:t>
            </a:r>
            <a:endParaRPr lang="es-ES" sz="40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76056" y="5517232"/>
            <a:ext cx="18002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1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15 CuadroTexto"/>
          <p:cNvSpPr txBox="1"/>
          <p:nvPr/>
        </p:nvSpPr>
        <p:spPr>
          <a:xfrm rot="983168">
            <a:off x="5072260" y="468387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Dominio público</a:t>
            </a:r>
            <a:endParaRPr lang="es-ES" sz="3200" dirty="0">
              <a:latin typeface="Century Gothic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59932" y="2332656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Obras de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dominio público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son todas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las obras que no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tienen el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derecho de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autor.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82219" y="331521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Pueden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ser utilizadas sin permiso o sin tener que pagar al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autor. 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Picture 8" descr="http://legalidad.aomatos.com/publicdomain.larg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21" y="147366"/>
            <a:ext cx="1683775" cy="1683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959931" y="4244895"/>
            <a:ext cx="5148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Las obras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de dominio público pueden ser copiadas, distribuidas, adaptadas, interpretadas y exhibidas en público gratuitamente, como si perteneciesen a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todos.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2793" y="2364907"/>
            <a:ext cx="1327139" cy="84517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2792" y="3242336"/>
            <a:ext cx="1327139" cy="84517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0724" y="4204299"/>
            <a:ext cx="1327139" cy="8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15 CuadroTexto"/>
          <p:cNvSpPr txBox="1"/>
          <p:nvPr/>
        </p:nvSpPr>
        <p:spPr>
          <a:xfrm rot="983168">
            <a:off x="5072260" y="468387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Dominio público</a:t>
            </a:r>
            <a:endParaRPr lang="es-ES" sz="3200" dirty="0">
              <a:latin typeface="Century Gothic" pitchFamily="34" charset="0"/>
            </a:endParaRPr>
          </a:p>
        </p:txBody>
      </p:sp>
      <p:pic>
        <p:nvPicPr>
          <p:cNvPr id="15" name="Picture 8" descr="http://legalidad.aomatos.com/publicdomain.larg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21" y="147366"/>
            <a:ext cx="1683775" cy="1683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igno De Interrogación, Pregunta, Respuest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36" y="2124967"/>
            <a:ext cx="3600400" cy="35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356202" y="2344712"/>
            <a:ext cx="397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¿Cuáles son obras de dominio público?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34060" y="2983543"/>
            <a:ext cx="318247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Aquellas obras que sus autores fallecieron hace 70 años,  en algunos países son 50 años.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502284" y="4149080"/>
            <a:ext cx="321425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Documentos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de organismos públicos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480950" y="4980706"/>
            <a:ext cx="323558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Obras huérfanas que no ha sido posible encontrar los autores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después de haberlo comprobado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exhaustivamente.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3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1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5 CuadroTexto"/>
          <p:cNvSpPr txBox="1"/>
          <p:nvPr/>
        </p:nvSpPr>
        <p:spPr>
          <a:xfrm rot="983168">
            <a:off x="5072260" y="468387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Dominio público</a:t>
            </a:r>
            <a:endParaRPr lang="es-ES" sz="3200" dirty="0">
              <a:latin typeface="Century Gothic" pitchFamily="34" charset="0"/>
            </a:endParaRPr>
          </a:p>
        </p:txBody>
      </p:sp>
      <p:pic>
        <p:nvPicPr>
          <p:cNvPr id="24" name="Picture 8" descr="http://legalidad.aomatos.com/publicdomain.larg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21" y="147366"/>
            <a:ext cx="1683775" cy="1683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293099" y="2000455"/>
            <a:ext cx="36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¿Dónde encontrar dominio público?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69577" y="3198155"/>
            <a:ext cx="2746293" cy="3671495"/>
            <a:chOff x="69577" y="3198155"/>
            <a:chExt cx="2746293" cy="3671495"/>
          </a:xfrm>
        </p:grpSpPr>
        <p:pic>
          <p:nvPicPr>
            <p:cNvPr id="10242" name="Picture 2" descr="BN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857" y="3679462"/>
              <a:ext cx="821754" cy="8071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10" name="Rectángulo 9"/>
            <p:cNvSpPr/>
            <p:nvPr/>
          </p:nvSpPr>
          <p:spPr>
            <a:xfrm>
              <a:off x="491139" y="4411920"/>
              <a:ext cx="15810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Segoe UI Light" panose="020B0502040204020203" pitchFamily="34" charset="0"/>
                  <a:cs typeface="Segoe UI Light" panose="020B0502040204020203" pitchFamily="34" charset="0"/>
                  <a:hlinkClick r:id="rId7"/>
                </a:rPr>
                <a:t>http://</a:t>
              </a:r>
              <a:r>
                <a:rPr lang="es-ES" sz="1400" dirty="0" smtClean="0">
                  <a:latin typeface="Segoe UI Light" panose="020B0502040204020203" pitchFamily="34" charset="0"/>
                  <a:cs typeface="Segoe UI Light" panose="020B0502040204020203" pitchFamily="34" charset="0"/>
                  <a:hlinkClick r:id="rId7"/>
                </a:rPr>
                <a:t>www.bne.es</a:t>
              </a:r>
              <a:endParaRPr lang="es-ES" sz="1400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es-ES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10244" name="Picture 4" descr="http://sprites.comohacerpara.com/img/07932-libros-electronicos-gratis-proyecto-gutenberg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857" y="4718899"/>
              <a:ext cx="821754" cy="8129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11" name="Rectángulo 10"/>
            <p:cNvSpPr/>
            <p:nvPr/>
          </p:nvSpPr>
          <p:spPr>
            <a:xfrm>
              <a:off x="250428" y="5423885"/>
              <a:ext cx="221092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Segoe UI Light" panose="020B0502040204020203" pitchFamily="34" charset="0"/>
                  <a:cs typeface="Segoe UI Light" panose="020B0502040204020203" pitchFamily="34" charset="0"/>
                  <a:hlinkClick r:id="rId9"/>
                </a:rPr>
                <a:t>http://www.gutenberg.org</a:t>
              </a:r>
              <a:r>
                <a:rPr lang="es-ES" sz="1400" dirty="0" smtClean="0">
                  <a:latin typeface="Segoe UI Light" panose="020B0502040204020203" pitchFamily="34" charset="0"/>
                  <a:cs typeface="Segoe UI Light" panose="020B0502040204020203" pitchFamily="34" charset="0"/>
                  <a:hlinkClick r:id="rId9"/>
                </a:rPr>
                <a:t>/</a:t>
              </a:r>
              <a:endParaRPr lang="es-ES" sz="1400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es-ES" sz="1400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es-ES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10065" y="6346430"/>
              <a:ext cx="27058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Segoe UI Light" panose="020B0502040204020203" pitchFamily="34" charset="0"/>
                  <a:cs typeface="Segoe UI Light" panose="020B0502040204020203" pitchFamily="34" charset="0"/>
                  <a:hlinkClick r:id="rId10"/>
                </a:rPr>
                <a:t>http://</a:t>
              </a:r>
              <a:r>
                <a:rPr lang="es-ES" sz="1400" dirty="0" smtClean="0">
                  <a:latin typeface="Segoe UI Light" panose="020B0502040204020203" pitchFamily="34" charset="0"/>
                  <a:cs typeface="Segoe UI Light" panose="020B0502040204020203" pitchFamily="34" charset="0"/>
                  <a:hlinkClick r:id="rId10"/>
                </a:rPr>
                <a:t>www.europeanaregia.eu/es</a:t>
              </a:r>
              <a:endParaRPr lang="es-ES" sz="1400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es-ES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10246" name="Picture 6" descr="Inicio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301"/>
            <a:stretch/>
          </p:blipFill>
          <p:spPr bwMode="auto">
            <a:xfrm>
              <a:off x="885450" y="5709847"/>
              <a:ext cx="861536" cy="765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ángulo 26"/>
            <p:cNvSpPr/>
            <p:nvPr/>
          </p:nvSpPr>
          <p:spPr>
            <a:xfrm>
              <a:off x="69577" y="3198155"/>
              <a:ext cx="2744335" cy="47752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Libros</a:t>
              </a:r>
              <a:endParaRPr lang="es-ES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3141916" y="3211933"/>
            <a:ext cx="2828274" cy="3719272"/>
            <a:chOff x="3141916" y="3211933"/>
            <a:chExt cx="2828274" cy="3719272"/>
          </a:xfrm>
        </p:grpSpPr>
        <p:sp>
          <p:nvSpPr>
            <p:cNvPr id="26" name="Rectángulo 25"/>
            <p:cNvSpPr/>
            <p:nvPr/>
          </p:nvSpPr>
          <p:spPr>
            <a:xfrm>
              <a:off x="3511147" y="4422341"/>
              <a:ext cx="22825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 smtClean="0">
                  <a:latin typeface="Segoe UI Light" panose="020B0502040204020203" pitchFamily="34" charset="0"/>
                  <a:cs typeface="Segoe UI Light" panose="020B0502040204020203" pitchFamily="34" charset="0"/>
                  <a:hlinkClick r:id="rId12"/>
                </a:rPr>
                <a:t>http://freemusicarchive.org/</a:t>
              </a:r>
              <a:endParaRPr lang="es-ES" sz="1400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es-ES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10248" name="Picture 8" descr="Free Music Archiv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781" y="3707292"/>
              <a:ext cx="1333012" cy="7820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33" name="Rectángulo 32"/>
            <p:cNvSpPr/>
            <p:nvPr/>
          </p:nvSpPr>
          <p:spPr>
            <a:xfrm>
              <a:off x="3141916" y="3211933"/>
              <a:ext cx="2828274" cy="47752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Música/Sonido</a:t>
              </a:r>
              <a:endParaRPr lang="es-ES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10250" name="Picture 10" descr="cctrax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864" y="4751922"/>
              <a:ext cx="1345928" cy="683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ángulo 27"/>
            <p:cNvSpPr/>
            <p:nvPr/>
          </p:nvSpPr>
          <p:spPr>
            <a:xfrm>
              <a:off x="3818898" y="5314035"/>
              <a:ext cx="14638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Segoe UI Light" panose="020B0502040204020203" pitchFamily="34" charset="0"/>
                  <a:cs typeface="Segoe UI Light" panose="020B0502040204020203" pitchFamily="34" charset="0"/>
                  <a:hlinkClick r:id="rId15"/>
                </a:rPr>
                <a:t>http://</a:t>
              </a:r>
              <a:r>
                <a:rPr lang="es-ES" sz="1400" dirty="0" smtClean="0">
                  <a:latin typeface="Segoe UI Light" panose="020B0502040204020203" pitchFamily="34" charset="0"/>
                  <a:cs typeface="Segoe UI Light" panose="020B0502040204020203" pitchFamily="34" charset="0"/>
                  <a:hlinkClick r:id="rId15"/>
                </a:rPr>
                <a:t>cctrax.com</a:t>
              </a:r>
              <a:endParaRPr lang="es-ES" sz="1400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es-ES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10254" name="Picture 14" descr="http://2.bp.blogspot.com/-SIwVzNr9K8Q/TvlpsGSPx7I/AAAAAAAAApc/31fAybArxrs/s1600/soundcloud-logo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727" y="5574334"/>
              <a:ext cx="964203" cy="85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ángulo 30"/>
            <p:cNvSpPr/>
            <p:nvPr/>
          </p:nvSpPr>
          <p:spPr>
            <a:xfrm>
              <a:off x="3337638" y="6346430"/>
              <a:ext cx="22349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>
                  <a:latin typeface="Segoe UI Light" panose="020B0502040204020203" pitchFamily="34" charset="0"/>
                  <a:cs typeface="Segoe UI Light" panose="020B0502040204020203" pitchFamily="34" charset="0"/>
                  <a:hlinkClick r:id="rId17"/>
                </a:rPr>
                <a:t>https://</a:t>
              </a:r>
              <a:r>
                <a:rPr lang="es-ES" sz="1600" dirty="0" smtClean="0">
                  <a:latin typeface="Segoe UI Light" panose="020B0502040204020203" pitchFamily="34" charset="0"/>
                  <a:cs typeface="Segoe UI Light" panose="020B0502040204020203" pitchFamily="34" charset="0"/>
                  <a:hlinkClick r:id="rId17"/>
                </a:rPr>
                <a:t>soundcloud.com</a:t>
              </a:r>
              <a:endParaRPr lang="es-ES" sz="1600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es-ES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6204346" y="3198155"/>
            <a:ext cx="3050643" cy="3708301"/>
            <a:chOff x="6204346" y="3198155"/>
            <a:chExt cx="3050643" cy="3708301"/>
          </a:xfrm>
        </p:grpSpPr>
        <p:sp>
          <p:nvSpPr>
            <p:cNvPr id="34" name="Rectángulo 33"/>
            <p:cNvSpPr/>
            <p:nvPr/>
          </p:nvSpPr>
          <p:spPr>
            <a:xfrm>
              <a:off x="6228184" y="3198155"/>
              <a:ext cx="2814502" cy="47752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Vídeos/Imágenes</a:t>
              </a:r>
              <a:endParaRPr lang="es-ES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10258" name="Picture 18" descr="http://www.printsforhaiti.com/file/2015/01/pond5-review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707292"/>
              <a:ext cx="1345928" cy="8060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35" name="Rectángulo 34"/>
            <p:cNvSpPr/>
            <p:nvPr/>
          </p:nvSpPr>
          <p:spPr>
            <a:xfrm>
              <a:off x="6423917" y="4398935"/>
              <a:ext cx="21583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>
                  <a:latin typeface="Segoe UI Light" panose="020B0502040204020203" pitchFamily="34" charset="0"/>
                  <a:cs typeface="Segoe UI Light" panose="020B0502040204020203" pitchFamily="34" charset="0"/>
                  <a:hlinkClick r:id="rId19"/>
                </a:rPr>
                <a:t>http://</a:t>
              </a:r>
              <a:r>
                <a:rPr lang="es-ES" sz="1600" dirty="0" smtClean="0">
                  <a:latin typeface="Segoe UI Light" panose="020B0502040204020203" pitchFamily="34" charset="0"/>
                  <a:cs typeface="Segoe UI Light" panose="020B0502040204020203" pitchFamily="34" charset="0"/>
                  <a:hlinkClick r:id="rId19"/>
                </a:rPr>
                <a:t>www.pond5.com</a:t>
              </a:r>
              <a:endParaRPr lang="es-ES" sz="1600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es-ES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6204346" y="5250351"/>
              <a:ext cx="30506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>
                  <a:latin typeface="Segoe UI Light" panose="020B0502040204020203" pitchFamily="34" charset="0"/>
                  <a:cs typeface="Segoe UI Light" panose="020B0502040204020203" pitchFamily="34" charset="0"/>
                  <a:hlinkClick r:id="rId20"/>
                </a:rPr>
                <a:t>https://</a:t>
              </a:r>
              <a:r>
                <a:rPr lang="es-ES" sz="1600" dirty="0" smtClean="0">
                  <a:latin typeface="Segoe UI Light" panose="020B0502040204020203" pitchFamily="34" charset="0"/>
                  <a:cs typeface="Segoe UI Light" panose="020B0502040204020203" pitchFamily="34" charset="0"/>
                  <a:hlinkClick r:id="rId20"/>
                </a:rPr>
                <a:t>archive.org/details/movies</a:t>
              </a:r>
              <a:endParaRPr lang="es-ES" sz="1600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es-ES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10260" name="Picture 20" descr="https://ia802708.us.archive.org/3/items/movies/movies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850" y="4721645"/>
              <a:ext cx="613502" cy="6135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37" name="Rectángulo 36"/>
            <p:cNvSpPr/>
            <p:nvPr/>
          </p:nvSpPr>
          <p:spPr>
            <a:xfrm>
              <a:off x="6543180" y="6290903"/>
              <a:ext cx="1953483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>
                  <a:latin typeface="Segoe UI Light" panose="020B0502040204020203" pitchFamily="34" charset="0"/>
                  <a:cs typeface="Segoe UI Light" panose="020B0502040204020203" pitchFamily="34" charset="0"/>
                  <a:hlinkClick r:id="rId22"/>
                </a:rPr>
                <a:t>http://</a:t>
              </a:r>
              <a:r>
                <a:rPr lang="es-ES" sz="1600" dirty="0" smtClean="0">
                  <a:latin typeface="Segoe UI Light" panose="020B0502040204020203" pitchFamily="34" charset="0"/>
                  <a:cs typeface="Segoe UI Light" panose="020B0502040204020203" pitchFamily="34" charset="0"/>
                  <a:hlinkClick r:id="rId22"/>
                </a:rPr>
                <a:t>librestock.com</a:t>
              </a:r>
              <a:endParaRPr lang="es-ES" sz="1600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es-ES" dirty="0"/>
            </a:p>
          </p:txBody>
        </p:sp>
        <p:pic>
          <p:nvPicPr>
            <p:cNvPr id="10264" name="Picture 24" descr="https://pbs.twimg.com/profile_images/654483463396065280/4LXplxRU_400x400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53" y="5574334"/>
              <a:ext cx="716569" cy="716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28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5 CuadroTexto"/>
          <p:cNvSpPr txBox="1"/>
          <p:nvPr/>
        </p:nvSpPr>
        <p:spPr>
          <a:xfrm rot="983168">
            <a:off x="5072260" y="468387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Licencias de uso</a:t>
            </a:r>
            <a:endParaRPr lang="es-ES" sz="3200" dirty="0">
              <a:latin typeface="Century Gothic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50279" y="1879936"/>
            <a:ext cx="583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La licencia es el conjunto de condiciones bajo las cuales el autor decide que su obra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 use.  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57696" y="2573259"/>
            <a:ext cx="583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El autor puede decidir  que su obra se difunda de las siguientes maneras: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87275" y="3551813"/>
            <a:ext cx="2196967" cy="2016224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Quiero </a:t>
            </a:r>
            <a:r>
              <a:rPr lang="es-ES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 no que se mencione la autoría de la obra cuando es difundida</a:t>
            </a:r>
          </a:p>
        </p:txBody>
      </p:sp>
      <p:sp>
        <p:nvSpPr>
          <p:cNvPr id="16" name="Elipse 15"/>
          <p:cNvSpPr/>
          <p:nvPr/>
        </p:nvSpPr>
        <p:spPr>
          <a:xfrm>
            <a:off x="2498700" y="3234469"/>
            <a:ext cx="2196967" cy="2016224"/>
          </a:xfrm>
          <a:prstGeom prst="ellipse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Quiero </a:t>
            </a:r>
            <a:r>
              <a:rPr lang="es-ES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 no que alguien que no sea el autor pueda </a:t>
            </a:r>
            <a:r>
              <a:rPr lang="es-ES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vender la </a:t>
            </a:r>
            <a:r>
              <a:rPr lang="es-ES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obra</a:t>
            </a:r>
          </a:p>
        </p:txBody>
      </p:sp>
      <p:sp>
        <p:nvSpPr>
          <p:cNvPr id="19" name="Elipse 18"/>
          <p:cNvSpPr/>
          <p:nvPr/>
        </p:nvSpPr>
        <p:spPr>
          <a:xfrm>
            <a:off x="3910952" y="4094788"/>
            <a:ext cx="2196967" cy="2016224"/>
          </a:xfrm>
          <a:prstGeom prst="ellipse">
            <a:avLst/>
          </a:prstGeom>
          <a:solidFill>
            <a:srgbClr val="92D05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</a:t>
            </a:r>
            <a:r>
              <a:rPr lang="es-ES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uiero </a:t>
            </a:r>
            <a:r>
              <a:rPr lang="es-ES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 no que se utilice parte de ella para otra creación</a:t>
            </a:r>
          </a:p>
        </p:txBody>
      </p:sp>
      <p:sp>
        <p:nvSpPr>
          <p:cNvPr id="21" name="Elipse 20"/>
          <p:cNvSpPr/>
          <p:nvPr/>
        </p:nvSpPr>
        <p:spPr>
          <a:xfrm>
            <a:off x="5213006" y="3293904"/>
            <a:ext cx="2196967" cy="2016224"/>
          </a:xfrm>
          <a:prstGeom prst="ellipse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Quiero </a:t>
            </a:r>
            <a:r>
              <a:rPr lang="es-ES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 no que se modifique</a:t>
            </a:r>
          </a:p>
        </p:txBody>
      </p:sp>
      <p:sp>
        <p:nvSpPr>
          <p:cNvPr id="22" name="Elipse 21"/>
          <p:cNvSpPr/>
          <p:nvPr/>
        </p:nvSpPr>
        <p:spPr>
          <a:xfrm>
            <a:off x="6690872" y="4094788"/>
            <a:ext cx="2196967" cy="2016224"/>
          </a:xfrm>
          <a:prstGeom prst="ellipse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Quiero que siempre se distribuya como he decidido</a:t>
            </a:r>
            <a:endParaRPr lang="es-ES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rot="20753223">
            <a:off x="1382702" y="5270651"/>
            <a:ext cx="300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¿Cómo te gustaría  que su difundiera tu haiku en internet?</a:t>
            </a:r>
            <a:endParaRPr lang="es-E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3" name="Picture 4" descr="https://upload.wikimedia.org/wikipedia/commons/thumb/8/8b/Copyleft.svg/220px-Copyleft.svg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81" y="84779"/>
            <a:ext cx="1663718" cy="166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1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16" grpId="0" animBg="1"/>
      <p:bldP spid="19" grpId="0" animBg="1"/>
      <p:bldP spid="21" grpId="0" animBg="1"/>
      <p:bldP spid="22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5 CuadroTexto"/>
          <p:cNvSpPr txBox="1"/>
          <p:nvPr/>
        </p:nvSpPr>
        <p:spPr>
          <a:xfrm rot="983168">
            <a:off x="5072260" y="468387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Licencias de uso</a:t>
            </a:r>
            <a:endParaRPr lang="es-ES" sz="3200" dirty="0">
              <a:latin typeface="Century Gothic" pitchFamily="34" charset="0"/>
            </a:endParaRPr>
          </a:p>
        </p:txBody>
      </p:sp>
      <p:pic>
        <p:nvPicPr>
          <p:cNvPr id="11" name="Picture 6" descr="https://wiki.creativecommons.org/resources/assets/c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50" y="790533"/>
            <a:ext cx="1554192" cy="15541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2965419" y="2017211"/>
            <a:ext cx="583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Para facilitar las licencias de uso se creo: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486" name="Picture 6" descr="creative_commons_cc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8272" b="18224"/>
          <a:stretch/>
        </p:blipFill>
        <p:spPr bwMode="auto">
          <a:xfrm>
            <a:off x="2972344" y="2419262"/>
            <a:ext cx="4047928" cy="13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2916629" y="3645024"/>
            <a:ext cx="583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Permite elegir entre: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0481" name="Grupo 20480"/>
          <p:cNvGrpSpPr/>
          <p:nvPr/>
        </p:nvGrpSpPr>
        <p:grpSpPr>
          <a:xfrm>
            <a:off x="2903058" y="3957581"/>
            <a:ext cx="6365089" cy="2947393"/>
            <a:chOff x="2903058" y="3957581"/>
            <a:chExt cx="6365089" cy="2947393"/>
          </a:xfrm>
        </p:grpSpPr>
        <p:pic>
          <p:nvPicPr>
            <p:cNvPr id="20487" name="Picture 7" descr="by.large_peti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629" y="4037602"/>
              <a:ext cx="409575" cy="40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ángulo 24"/>
            <p:cNvSpPr/>
            <p:nvPr/>
          </p:nvSpPr>
          <p:spPr>
            <a:xfrm>
              <a:off x="3326204" y="3957581"/>
              <a:ext cx="59419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Reconocimiento (</a:t>
              </a:r>
              <a:r>
                <a:rPr lang="es-ES" sz="1600" b="1" dirty="0" err="1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Attribution</a:t>
              </a:r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)</a:t>
              </a:r>
              <a:r>
                <a:rPr lang="es-ES" sz="1600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: En cualquier </a:t>
              </a:r>
              <a:r>
                <a:rPr lang="es-ES" sz="1600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uso de </a:t>
              </a:r>
              <a:r>
                <a:rPr lang="es-ES" sz="1600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la obra autorizada por la licencia hará falta reconocer </a:t>
              </a:r>
              <a:r>
                <a:rPr lang="es-ES" sz="1600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el autor.</a:t>
              </a:r>
              <a:endParaRPr lang="es-ES" sz="1600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20492" name="Picture 12" descr="nc-eu.large_peti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314" y="4592511"/>
              <a:ext cx="409575" cy="40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ángulo 26"/>
            <p:cNvSpPr/>
            <p:nvPr/>
          </p:nvSpPr>
          <p:spPr>
            <a:xfrm>
              <a:off x="3345890" y="4544883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No Comercial (Non </a:t>
              </a:r>
              <a:r>
                <a:rPr lang="es-ES" sz="1600" b="1" dirty="0" err="1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commercial</a:t>
              </a:r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)</a:t>
              </a:r>
              <a:r>
                <a:rPr lang="es-ES" sz="1600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: </a:t>
              </a:r>
              <a:r>
                <a:rPr lang="es-ES" sz="1600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El uso de </a:t>
              </a:r>
              <a:r>
                <a:rPr lang="es-ES" sz="1600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la obra queda limitada a usos no comerciales.</a:t>
              </a:r>
            </a:p>
          </p:txBody>
        </p:sp>
        <p:pic>
          <p:nvPicPr>
            <p:cNvPr id="20494" name="Picture 14" descr="nd.large_peti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5" y="5120511"/>
              <a:ext cx="409575" cy="40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ángulo 28"/>
            <p:cNvSpPr/>
            <p:nvPr/>
          </p:nvSpPr>
          <p:spPr>
            <a:xfrm>
              <a:off x="3345889" y="5076473"/>
              <a:ext cx="56418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Sin obras derivadas (No </a:t>
              </a:r>
              <a:r>
                <a:rPr lang="es-ES" sz="1600" b="1" dirty="0" err="1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Derivate</a:t>
              </a:r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Works): </a:t>
              </a:r>
              <a:r>
                <a:rPr lang="es-ES" sz="1600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La autorización para explotar la obra no incluye </a:t>
              </a:r>
              <a:r>
                <a:rPr lang="es-ES" sz="1600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la modificación para </a:t>
              </a:r>
              <a:r>
                <a:rPr lang="es-ES" sz="1600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crear </a:t>
              </a:r>
              <a:r>
                <a:rPr lang="es-ES" sz="1600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otra obra.</a:t>
              </a:r>
              <a:endParaRPr lang="es-ES" sz="1600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20496" name="Picture 16" descr="sa.large_peti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058" y="5654407"/>
              <a:ext cx="409575" cy="40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ángulo 29"/>
            <p:cNvSpPr/>
            <p:nvPr/>
          </p:nvSpPr>
          <p:spPr>
            <a:xfrm>
              <a:off x="3325391" y="5589240"/>
              <a:ext cx="56418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Compartir Igual (Share </a:t>
              </a:r>
              <a:r>
                <a:rPr lang="es-ES" sz="1600" b="1" dirty="0" err="1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alike</a:t>
              </a:r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)</a:t>
              </a:r>
              <a:r>
                <a:rPr lang="es-ES" sz="1600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: </a:t>
              </a:r>
              <a:r>
                <a:rPr lang="es-ES" sz="1600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El uso autorizado </a:t>
              </a:r>
              <a:r>
                <a:rPr lang="es-ES" sz="1600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incluye la creación de obras </a:t>
              </a:r>
              <a:r>
                <a:rPr lang="es-ES" sz="1600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modificadas </a:t>
              </a:r>
              <a:r>
                <a:rPr lang="es-ES" sz="1600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siempre que mantengan la misma licencia al ser divulgadas.</a:t>
              </a:r>
            </a:p>
          </p:txBody>
        </p:sp>
        <p:pic>
          <p:nvPicPr>
            <p:cNvPr id="20500" name="Picture 20" descr="https://es.semrush.com/blog/media/uploads/logo-licencia-cc-zero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6324182"/>
              <a:ext cx="389078" cy="389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ángulo 43"/>
            <p:cNvSpPr/>
            <p:nvPr/>
          </p:nvSpPr>
          <p:spPr>
            <a:xfrm>
              <a:off x="3338149" y="6320199"/>
              <a:ext cx="56418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b="1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Dominio público (</a:t>
              </a:r>
              <a:r>
                <a:rPr lang="es-ES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Public</a:t>
              </a:r>
              <a:r>
                <a:rPr lang="es-ES" sz="1600" b="1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s-ES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Domain</a:t>
              </a:r>
              <a:r>
                <a:rPr lang="es-ES" sz="1600" b="1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)</a:t>
              </a:r>
              <a:r>
                <a:rPr lang="es-ES" sz="1600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: El autor renuncia a todos sus derechos. Se puede copiar, modificar, distribuir, reproducir….</a:t>
              </a:r>
              <a:endParaRPr lang="es-ES" sz="1600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31" name="Picture 4" descr="https://upload.wikimedia.org/wikipedia/commons/thumb/8/8b/Copyleft.svg/220px-Copyleft.svg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51" y="374048"/>
            <a:ext cx="1511096" cy="15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5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5 CuadroTexto"/>
          <p:cNvSpPr txBox="1"/>
          <p:nvPr/>
        </p:nvSpPr>
        <p:spPr>
          <a:xfrm rot="983168">
            <a:off x="5072260" y="468387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Licencias de uso</a:t>
            </a:r>
            <a:endParaRPr lang="es-ES" sz="3200" dirty="0">
              <a:latin typeface="Century Gothic" pitchFamily="34" charset="0"/>
            </a:endParaRPr>
          </a:p>
        </p:txBody>
      </p:sp>
      <p:pic>
        <p:nvPicPr>
          <p:cNvPr id="24" name="Picture 6" descr="creative_commons_c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8272" b="18224"/>
          <a:stretch/>
        </p:blipFill>
        <p:spPr bwMode="auto">
          <a:xfrm>
            <a:off x="127197" y="3936265"/>
            <a:ext cx="249605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2911278" y="2017211"/>
            <a:ext cx="6071201" cy="4801975"/>
            <a:chOff x="2911278" y="2017211"/>
            <a:chExt cx="6071201" cy="4801975"/>
          </a:xfrm>
        </p:grpSpPr>
        <p:sp>
          <p:nvSpPr>
            <p:cNvPr id="26" name="CuadroTexto 25"/>
            <p:cNvSpPr txBox="1"/>
            <p:nvPr/>
          </p:nvSpPr>
          <p:spPr>
            <a:xfrm>
              <a:off x="2965419" y="2017211"/>
              <a:ext cx="5830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Se pueden combinar y formar 7 tipos de licencias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26626" name="Picture 2" descr="by_peti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573" y="2712612"/>
              <a:ext cx="1123950" cy="390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28" name="Picture 4" descr="by-nc.eu_peti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683719"/>
              <a:ext cx="1123950" cy="390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0" name="Picture 6" descr="by-nc-sa.eu_peti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702603"/>
              <a:ext cx="1123950" cy="390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2" name="Picture 8" descr="by-nc-nd.eu_peti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4389203"/>
              <a:ext cx="1123950" cy="390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6" name="Picture 12" descr="by-sa_peti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941" y="4389203"/>
              <a:ext cx="1123950" cy="390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8" name="Picture 14" descr="by-nd_peti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1612" y="4331558"/>
              <a:ext cx="1123950" cy="390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44" name="Picture 20" descr="cc0 public domai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642" y="5888266"/>
              <a:ext cx="1123950" cy="40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/>
            <p:cNvSpPr txBox="1"/>
            <p:nvPr/>
          </p:nvSpPr>
          <p:spPr>
            <a:xfrm>
              <a:off x="2911278" y="3105297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Mencionar el autor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4989959" y="3062855"/>
              <a:ext cx="12961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Mencionar el autor y uso no comercial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7334142" y="3074245"/>
              <a:ext cx="164833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Mencionar el autor, uso no comercial y compartir con las mismas características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2986476" y="4763606"/>
              <a:ext cx="1296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Mencionar el autor, uso no comercial y sin modificar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4901349" y="4763606"/>
              <a:ext cx="12961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Mencionar el autor y compartir </a:t>
              </a:r>
              <a:r>
                <a:rPr lang="es-ES" sz="1400" dirty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con las mismas características</a:t>
              </a: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7510238" y="4722084"/>
              <a:ext cx="1296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Mencionar el autor y compartir sin modificar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2973735" y="6295966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accent6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Dominio Público</a:t>
              </a:r>
              <a:endParaRPr lang="es-ES" sz="1400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27" name="Picture 6" descr="https://wiki.creativecommons.org/resources/assets/cc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50" y="790533"/>
            <a:ext cx="1554192" cy="15541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upload.wikimedia.org/wikipedia/commons/thumb/8/8b/Copyleft.svg/220px-Copyleft.svg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51" y="374048"/>
            <a:ext cx="1511096" cy="15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5 CuadroTexto"/>
          <p:cNvSpPr txBox="1"/>
          <p:nvPr/>
        </p:nvSpPr>
        <p:spPr>
          <a:xfrm rot="983168">
            <a:off x="5072260" y="468387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Licencias de uso</a:t>
            </a:r>
            <a:endParaRPr lang="es-ES" sz="3200" dirty="0">
              <a:latin typeface="Century Gothic" pitchFamily="34" charset="0"/>
            </a:endParaRPr>
          </a:p>
        </p:txBody>
      </p:sp>
      <p:pic>
        <p:nvPicPr>
          <p:cNvPr id="24" name="Picture 6" descr="creative_commons_c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8272" b="18224"/>
          <a:stretch/>
        </p:blipFill>
        <p:spPr bwMode="auto">
          <a:xfrm>
            <a:off x="127197" y="3936265"/>
            <a:ext cx="249605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3046764" y="2243730"/>
            <a:ext cx="5900766" cy="4800900"/>
            <a:chOff x="3169778" y="2042235"/>
            <a:chExt cx="5900766" cy="4800900"/>
          </a:xfrm>
        </p:grpSpPr>
        <p:sp>
          <p:nvSpPr>
            <p:cNvPr id="3" name="CuadroTexto 2"/>
            <p:cNvSpPr txBox="1"/>
            <p:nvPr/>
          </p:nvSpPr>
          <p:spPr>
            <a:xfrm>
              <a:off x="3347865" y="2042235"/>
              <a:ext cx="5688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Hay una página que nos ayuda a poner la licencia en nuestro trabajo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3380358" y="2688566"/>
              <a:ext cx="55121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>
                  <a:solidFill>
                    <a:schemeClr val="accent4">
                      <a:lumMod val="60000"/>
                      <a:lumOff val="40000"/>
                    </a:schemeClr>
                  </a:solidFill>
                  <a:hlinkClick r:id="rId6"/>
                </a:rPr>
                <a:t>http://creativecommons.org/choose/?</a:t>
              </a:r>
              <a:r>
                <a:rPr lang="es-ES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hlinkClick r:id="rId6"/>
                </a:rPr>
                <a:t>lang=es_CO</a:t>
              </a:r>
              <a:endPara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  <a:p>
              <a:endParaRPr lang="es-E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69778" y="3090248"/>
              <a:ext cx="5900766" cy="3752887"/>
            </a:xfrm>
            <a:prstGeom prst="rect">
              <a:avLst/>
            </a:prstGeom>
          </p:spPr>
        </p:pic>
      </p:grpSp>
      <p:pic>
        <p:nvPicPr>
          <p:cNvPr id="15" name="Picture 6" descr="https://wiki.creativecommons.org/resources/assets/cc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81" y="732633"/>
            <a:ext cx="1554192" cy="15541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8/8b/Copyleft.svg/220px-Copyleft.svg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51" y="374048"/>
            <a:ext cx="1511096" cy="15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5 CuadroTexto"/>
          <p:cNvSpPr txBox="1"/>
          <p:nvPr/>
        </p:nvSpPr>
        <p:spPr>
          <a:xfrm rot="983168">
            <a:off x="5072260" y="468387"/>
            <a:ext cx="424847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Licencias de uso</a:t>
            </a:r>
            <a:endParaRPr lang="es-ES" sz="3200" dirty="0">
              <a:latin typeface="Century Gothic" pitchFamily="34" charset="0"/>
            </a:endParaRPr>
          </a:p>
        </p:txBody>
      </p:sp>
      <p:pic>
        <p:nvPicPr>
          <p:cNvPr id="24" name="Picture 6" descr="creative_commons_c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8272" b="18224"/>
          <a:stretch/>
        </p:blipFill>
        <p:spPr bwMode="auto">
          <a:xfrm>
            <a:off x="127197" y="3936265"/>
            <a:ext cx="249605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o 24"/>
          <p:cNvGrpSpPr/>
          <p:nvPr/>
        </p:nvGrpSpPr>
        <p:grpSpPr>
          <a:xfrm>
            <a:off x="2934479" y="2042235"/>
            <a:ext cx="6209521" cy="4804558"/>
            <a:chOff x="2934479" y="2042235"/>
            <a:chExt cx="6209521" cy="4804558"/>
          </a:xfrm>
        </p:grpSpPr>
        <p:sp>
          <p:nvSpPr>
            <p:cNvPr id="3" name="CuadroTexto 2"/>
            <p:cNvSpPr txBox="1"/>
            <p:nvPr/>
          </p:nvSpPr>
          <p:spPr>
            <a:xfrm>
              <a:off x="3347865" y="2042235"/>
              <a:ext cx="5688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Hay una página que nos ayuda a poner la licencia en nuestro trabajo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3380358" y="2688566"/>
              <a:ext cx="55121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>
                  <a:solidFill>
                    <a:schemeClr val="accent4">
                      <a:lumMod val="60000"/>
                      <a:lumOff val="40000"/>
                    </a:schemeClr>
                  </a:solidFill>
                  <a:hlinkClick r:id="rId6"/>
                </a:rPr>
                <a:t>http://creativecommons.org/choose/?</a:t>
              </a:r>
              <a:r>
                <a:rPr lang="es-ES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hlinkClick r:id="rId6"/>
                </a:rPr>
                <a:t>lang=es_CO</a:t>
              </a:r>
              <a:endPara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  <a:p>
              <a:endParaRPr lang="es-E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25250" y="3011731"/>
              <a:ext cx="5613750" cy="3835062"/>
            </a:xfrm>
            <a:prstGeom prst="rect">
              <a:avLst/>
            </a:prstGeom>
          </p:spPr>
        </p:pic>
        <p:sp>
          <p:nvSpPr>
            <p:cNvPr id="8" name="Elipse 7"/>
            <p:cNvSpPr/>
            <p:nvPr/>
          </p:nvSpPr>
          <p:spPr>
            <a:xfrm>
              <a:off x="6204361" y="4296306"/>
              <a:ext cx="2844316" cy="100811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redondeado 18"/>
            <p:cNvSpPr/>
            <p:nvPr/>
          </p:nvSpPr>
          <p:spPr>
            <a:xfrm>
              <a:off x="5496045" y="3092430"/>
              <a:ext cx="3647955" cy="4139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Nos crea el icono y el texto que ha que poner en nuestra obra creada.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1" name="Conector recto de flecha 20"/>
            <p:cNvCxnSpPr/>
            <p:nvPr/>
          </p:nvCxnSpPr>
          <p:spPr>
            <a:xfrm>
              <a:off x="7275803" y="3506393"/>
              <a:ext cx="176517" cy="734411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ángulo redondeado 21"/>
            <p:cNvSpPr/>
            <p:nvPr/>
          </p:nvSpPr>
          <p:spPr>
            <a:xfrm>
              <a:off x="2934479" y="4161331"/>
              <a:ext cx="3647955" cy="4139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Seleccionamos el texto  y lo podemos pegar en nuestra creación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3" name="Conector recto de flecha 22"/>
            <p:cNvCxnSpPr/>
            <p:nvPr/>
          </p:nvCxnSpPr>
          <p:spPr>
            <a:xfrm>
              <a:off x="6558656" y="4343063"/>
              <a:ext cx="335004" cy="156213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6" descr="https://wiki.creativecommons.org/resources/assets/cc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50" y="790533"/>
            <a:ext cx="1554192" cy="15541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upload.wikimedia.org/wikipedia/commons/thumb/8/8b/Copyleft.svg/220px-Copyleft.svg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51" y="374048"/>
            <a:ext cx="1511096" cy="15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8" name="Forma libre 7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Llamada de nube 8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0" name="Forma libre 9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0" y="2434480"/>
            <a:ext cx="6141796" cy="3794398"/>
            <a:chOff x="0" y="2434480"/>
            <a:chExt cx="6141796" cy="379439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2434480"/>
              <a:ext cx="5684596" cy="3794398"/>
            </a:xfrm>
            <a:prstGeom prst="rect">
              <a:avLst/>
            </a:prstGeom>
          </p:spPr>
        </p:pic>
        <p:sp>
          <p:nvSpPr>
            <p:cNvPr id="13" name="Rectángulo redondeado 12"/>
            <p:cNvSpPr/>
            <p:nvPr/>
          </p:nvSpPr>
          <p:spPr>
            <a:xfrm>
              <a:off x="0" y="3687521"/>
              <a:ext cx="2603331" cy="4139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Pegar la licencia seleccionada.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4" name="Conector recto de flecha 13"/>
            <p:cNvCxnSpPr/>
            <p:nvPr/>
          </p:nvCxnSpPr>
          <p:spPr>
            <a:xfrm>
              <a:off x="735134" y="4101484"/>
              <a:ext cx="176517" cy="734411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12" name="15 CuadroTexto"/>
          <p:cNvSpPr txBox="1"/>
          <p:nvPr/>
        </p:nvSpPr>
        <p:spPr>
          <a:xfrm rot="380670">
            <a:off x="4357686" y="394367"/>
            <a:ext cx="4248472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¿Vamos a crear? Seremos autores y escritores.</a:t>
            </a:r>
            <a:endParaRPr lang="es-ES" sz="3200" dirty="0">
              <a:latin typeface="Century Gothic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3013745" y="2541283"/>
            <a:ext cx="5725532" cy="3819374"/>
            <a:chOff x="3013745" y="2541283"/>
            <a:chExt cx="5725532" cy="3819374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94491">
              <a:off x="3013745" y="2541283"/>
              <a:ext cx="5725532" cy="3819374"/>
            </a:xfrm>
            <a:prstGeom prst="rect">
              <a:avLst/>
            </a:prstGeom>
          </p:spPr>
        </p:pic>
        <p:sp>
          <p:nvSpPr>
            <p:cNvPr id="16" name="Rectángulo redondeado 15"/>
            <p:cNvSpPr/>
            <p:nvPr/>
          </p:nvSpPr>
          <p:spPr>
            <a:xfrm>
              <a:off x="4840130" y="4081887"/>
              <a:ext cx="2603331" cy="4139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Así se verá nuestra licencia.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2864001" y="1266459"/>
            <a:ext cx="2500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Volvemos a editar el haiku y  pegamos la licencia seleccionada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8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pSp>
        <p:nvGrpSpPr>
          <p:cNvPr id="5" name="Grupo 4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8" name="Forma libre 7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Llamada de nube 8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0" name="Forma libre 9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15 CuadroTexto"/>
          <p:cNvSpPr txBox="1"/>
          <p:nvPr/>
        </p:nvSpPr>
        <p:spPr>
          <a:xfrm rot="983168">
            <a:off x="4954030" y="577390"/>
            <a:ext cx="4248472" cy="107721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Buscar  imágenes con licencias</a:t>
            </a:r>
            <a:endParaRPr lang="es-ES" sz="3200" dirty="0">
              <a:latin typeface="Century Gothic" pitchFamily="34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57200" y="2871305"/>
            <a:ext cx="8079120" cy="3384214"/>
            <a:chOff x="457200" y="2871305"/>
            <a:chExt cx="8079120" cy="3384214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2871305"/>
              <a:ext cx="5451587" cy="3384214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9" name="Rectángulo redondeado 18"/>
            <p:cNvSpPr/>
            <p:nvPr/>
          </p:nvSpPr>
          <p:spPr>
            <a:xfrm>
              <a:off x="4888365" y="3850423"/>
              <a:ext cx="3647955" cy="4139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Seleccionar la licencia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0" name="Conector recto de flecha 19"/>
            <p:cNvCxnSpPr/>
            <p:nvPr/>
          </p:nvCxnSpPr>
          <p:spPr>
            <a:xfrm flipH="1">
              <a:off x="4334204" y="4057404"/>
              <a:ext cx="549356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o 29"/>
          <p:cNvGrpSpPr/>
          <p:nvPr/>
        </p:nvGrpSpPr>
        <p:grpSpPr>
          <a:xfrm>
            <a:off x="4115275" y="4471367"/>
            <a:ext cx="5028726" cy="2076401"/>
            <a:chOff x="4115275" y="4471367"/>
            <a:chExt cx="5028726" cy="2076401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5275" y="4471367"/>
              <a:ext cx="2709743" cy="20764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24" name="Rectángulo redondeado 23"/>
            <p:cNvSpPr/>
            <p:nvPr/>
          </p:nvSpPr>
          <p:spPr>
            <a:xfrm>
              <a:off x="6228185" y="5036522"/>
              <a:ext cx="2915816" cy="4139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Seleccionar tipo de licencia que necesitamos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5" name="Conector recto de flecha 24"/>
            <p:cNvCxnSpPr/>
            <p:nvPr/>
          </p:nvCxnSpPr>
          <p:spPr>
            <a:xfrm flipH="1">
              <a:off x="5674023" y="5243503"/>
              <a:ext cx="549356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/>
          <p:cNvGrpSpPr/>
          <p:nvPr/>
        </p:nvGrpSpPr>
        <p:grpSpPr>
          <a:xfrm>
            <a:off x="2927759" y="1115999"/>
            <a:ext cx="2965748" cy="1726653"/>
            <a:chOff x="2927759" y="1115999"/>
            <a:chExt cx="2965748" cy="1726653"/>
          </a:xfrm>
        </p:grpSpPr>
        <p:sp>
          <p:nvSpPr>
            <p:cNvPr id="3" name="Rectángulo 2"/>
            <p:cNvSpPr/>
            <p:nvPr/>
          </p:nvSpPr>
          <p:spPr>
            <a:xfrm>
              <a:off x="3003144" y="2196321"/>
              <a:ext cx="22242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Segoe UI Light" panose="020B0502040204020203" pitchFamily="34" charset="0"/>
                  <a:cs typeface="Segoe UI Light" panose="020B0502040204020203" pitchFamily="34" charset="0"/>
                  <a:hlinkClick r:id="rId6"/>
                </a:rPr>
                <a:t>http://</a:t>
              </a:r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  <a:hlinkClick r:id="rId6"/>
                </a:rPr>
                <a:t>www.bing.com</a:t>
              </a:r>
              <a:endPara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2927759" y="1115999"/>
              <a:ext cx="296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Podemos utilizar el buscador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33794" name="Picture 2" descr="http://www.reasonwhy.es/sites/default/files/logo-bing-nuevo-ReasonWhy.es_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75" y="1607002"/>
              <a:ext cx="1778585" cy="683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635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lamada de nube 6"/>
          <p:cNvSpPr/>
          <p:nvPr/>
        </p:nvSpPr>
        <p:spPr>
          <a:xfrm>
            <a:off x="4107723" y="2869602"/>
            <a:ext cx="4640741" cy="25756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70202" y="3395470"/>
            <a:ext cx="4069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Cada niño es un artista. El problema es cómo seguir siendo un artista cuando se </a:t>
            </a:r>
            <a:r>
              <a:rPr lang="es-ES" sz="2400" i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crece</a:t>
            </a:r>
            <a:r>
              <a:rPr lang="es-ES" sz="2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s-ES" sz="2400" i="1" dirty="0" smtClean="0">
                <a:solidFill>
                  <a:srgbClr val="FFC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Pablo Picasso</a:t>
            </a:r>
            <a:endParaRPr lang="es-ES" sz="2400" i="1" dirty="0">
              <a:solidFill>
                <a:srgbClr val="FFC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5 CuadroTexto"/>
          <p:cNvSpPr txBox="1"/>
          <p:nvPr/>
        </p:nvSpPr>
        <p:spPr>
          <a:xfrm rot="380670">
            <a:off x="4334274" y="941521"/>
            <a:ext cx="4248472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¿Vamos a crear? Seremos autores y escritores.</a:t>
            </a:r>
            <a:endParaRPr lang="es-ES" sz="3200" dirty="0">
              <a:latin typeface="Century Gothic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1603" y="3680360"/>
            <a:ext cx="3413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Crearemos un haiku y lo publicaremos</a:t>
            </a:r>
            <a:endParaRPr lang="es-E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pSp>
        <p:nvGrpSpPr>
          <p:cNvPr id="5" name="Grupo 4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8" name="Forma libre 7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Llamada de nube 8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0" name="Forma libre 9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15 CuadroTexto"/>
          <p:cNvSpPr txBox="1"/>
          <p:nvPr/>
        </p:nvSpPr>
        <p:spPr>
          <a:xfrm rot="983168">
            <a:off x="4954030" y="577390"/>
            <a:ext cx="4248472" cy="107721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Buscar  recursos con licencias</a:t>
            </a:r>
            <a:endParaRPr lang="es-ES" sz="3200" dirty="0">
              <a:latin typeface="Century Gothic" pitchFamily="34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2356202" y="1847032"/>
            <a:ext cx="3702296" cy="1741638"/>
            <a:chOff x="2356202" y="1847032"/>
            <a:chExt cx="3702296" cy="1741638"/>
          </a:xfrm>
        </p:grpSpPr>
        <p:sp>
          <p:nvSpPr>
            <p:cNvPr id="11" name="Rectángulo redondeado 10"/>
            <p:cNvSpPr/>
            <p:nvPr/>
          </p:nvSpPr>
          <p:spPr>
            <a:xfrm>
              <a:off x="2483768" y="1847032"/>
              <a:ext cx="3312368" cy="80336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2356202" y="2665340"/>
              <a:ext cx="370229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hlinkClick r:id="rId4"/>
                </a:rPr>
                <a:t>https://search.creativecommons.org</a:t>
              </a:r>
              <a:r>
                <a:rPr lang="es-ES" dirty="0" smtClean="0">
                  <a:hlinkClick r:id="rId4"/>
                </a:rPr>
                <a:t>/</a:t>
              </a:r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pic>
          <p:nvPicPr>
            <p:cNvPr id="32770" name="Picture 2" descr="CC Sear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001" y="1924802"/>
              <a:ext cx="21145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upo 30"/>
          <p:cNvGrpSpPr/>
          <p:nvPr/>
        </p:nvGrpSpPr>
        <p:grpSpPr>
          <a:xfrm>
            <a:off x="162738" y="3176323"/>
            <a:ext cx="8943095" cy="3333634"/>
            <a:chOff x="162738" y="3176323"/>
            <a:chExt cx="8943095" cy="3333634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738" y="3176323"/>
              <a:ext cx="6929542" cy="3333634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26" name="Rectángulo redondeado 25"/>
            <p:cNvSpPr/>
            <p:nvPr/>
          </p:nvSpPr>
          <p:spPr>
            <a:xfrm>
              <a:off x="6334033" y="3505012"/>
              <a:ext cx="2771800" cy="691817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Marcar recursos que puedan utilizarse para fines comerciales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7" name="Conector recto de flecha 26"/>
            <p:cNvCxnSpPr/>
            <p:nvPr/>
          </p:nvCxnSpPr>
          <p:spPr>
            <a:xfrm flipH="1">
              <a:off x="5818039" y="3850921"/>
              <a:ext cx="549356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27"/>
            <p:cNvCxnSpPr/>
            <p:nvPr/>
          </p:nvCxnSpPr>
          <p:spPr>
            <a:xfrm flipH="1" flipV="1">
              <a:off x="5796136" y="4086431"/>
              <a:ext cx="697325" cy="456307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ángulo redondeado 28"/>
            <p:cNvSpPr/>
            <p:nvPr/>
          </p:nvSpPr>
          <p:spPr>
            <a:xfrm>
              <a:off x="6334033" y="4288995"/>
              <a:ext cx="2771800" cy="691817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Marcar recursos que puedan modificarse, adaptarse o ampliar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6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8" name="Forma libre 7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Llamada de nube 8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0" name="Forma libre 9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3330966" y="1728124"/>
            <a:ext cx="5025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Las obras siempre tienen que estar guardadas en un </a:t>
            </a:r>
            <a:r>
              <a:rPr lang="es-E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registro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para que tenga efecto la licencia sobre la </a:t>
            </a:r>
            <a:r>
              <a:rPr lang="es-E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propiedad intelectual.</a:t>
            </a:r>
            <a:endParaRPr lang="es-E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580112" y="1124744"/>
            <a:ext cx="25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latin typeface="Eurostile LT Std" panose="020B0704020202050204" pitchFamily="34" charset="0"/>
              </a:rPr>
              <a:t>IMPORTANTE</a:t>
            </a:r>
            <a:endParaRPr lang="es-ES" sz="2800" dirty="0">
              <a:solidFill>
                <a:srgbClr val="FF0000"/>
              </a:solidFill>
              <a:latin typeface="Eurostile LT Std" panose="020B070402020205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330966" y="3122464"/>
            <a:ext cx="139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Por ejemplo: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6187016" y="5028406"/>
            <a:ext cx="2699466" cy="1351181"/>
            <a:chOff x="6187016" y="5028406"/>
            <a:chExt cx="2699466" cy="1351181"/>
          </a:xfrm>
        </p:grpSpPr>
        <p:sp>
          <p:nvSpPr>
            <p:cNvPr id="24" name="Rectángulo 23"/>
            <p:cNvSpPr/>
            <p:nvPr/>
          </p:nvSpPr>
          <p:spPr>
            <a:xfrm>
              <a:off x="6218304" y="5733256"/>
              <a:ext cx="25928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Segoe UI Light" panose="020B0502040204020203" pitchFamily="34" charset="0"/>
                  <a:cs typeface="Segoe UI Light" panose="020B0502040204020203" pitchFamily="34" charset="0"/>
                  <a:hlinkClick r:id="rId4"/>
                </a:rPr>
                <a:t>http://www.copyright.es</a:t>
              </a:r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  <a:hlinkClick r:id="rId4"/>
                </a:rPr>
                <a:t>/</a:t>
              </a:r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es-ES" dirty="0"/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7016" y="5028406"/>
              <a:ext cx="2699466" cy="704850"/>
            </a:xfrm>
            <a:prstGeom prst="rect">
              <a:avLst/>
            </a:prstGeom>
          </p:spPr>
        </p:pic>
      </p:grpSp>
      <p:grpSp>
        <p:nvGrpSpPr>
          <p:cNvPr id="29" name="Grupo 28"/>
          <p:cNvGrpSpPr/>
          <p:nvPr/>
        </p:nvGrpSpPr>
        <p:grpSpPr>
          <a:xfrm>
            <a:off x="3337075" y="4848512"/>
            <a:ext cx="2044086" cy="1923542"/>
            <a:chOff x="3337075" y="4848512"/>
            <a:chExt cx="2044086" cy="1923542"/>
          </a:xfrm>
        </p:grpSpPr>
        <p:sp>
          <p:nvSpPr>
            <p:cNvPr id="26" name="Rectángulo 25"/>
            <p:cNvSpPr/>
            <p:nvPr/>
          </p:nvSpPr>
          <p:spPr>
            <a:xfrm>
              <a:off x="3337075" y="6125723"/>
              <a:ext cx="204408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Segoe UI Light" panose="020B0502040204020203" pitchFamily="34" charset="0"/>
                  <a:cs typeface="Segoe UI Light" panose="020B0502040204020203" pitchFamily="34" charset="0"/>
                  <a:hlinkClick r:id="rId6"/>
                </a:rPr>
                <a:t>https://archive.org</a:t>
              </a:r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  <a:hlinkClick r:id="rId6"/>
                </a:rPr>
                <a:t>/</a:t>
              </a:r>
              <a:endPara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es-ES" dirty="0"/>
            </a:p>
          </p:txBody>
        </p:sp>
        <p:pic>
          <p:nvPicPr>
            <p:cNvPr id="27652" name="Picture 4" descr="http://internethalloffame.org/sites/default/files/timeline/archive-logo-160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156" y="4848512"/>
              <a:ext cx="1241923" cy="1241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o 26"/>
          <p:cNvGrpSpPr/>
          <p:nvPr/>
        </p:nvGrpSpPr>
        <p:grpSpPr>
          <a:xfrm>
            <a:off x="3227207" y="3422746"/>
            <a:ext cx="3000333" cy="1721020"/>
            <a:chOff x="3227207" y="3422746"/>
            <a:chExt cx="3000333" cy="1721020"/>
          </a:xfrm>
        </p:grpSpPr>
        <p:pic>
          <p:nvPicPr>
            <p:cNvPr id="27650" name="Picture 2" descr="Safe Creative - Registro de propiedad intelectua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207" y="3422746"/>
              <a:ext cx="3000333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uadroTexto 22"/>
            <p:cNvSpPr txBox="1"/>
            <p:nvPr/>
          </p:nvSpPr>
          <p:spPr>
            <a:xfrm>
              <a:off x="3302496" y="4497435"/>
              <a:ext cx="28092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Segoe UI Light" panose="020B0502040204020203" pitchFamily="34" charset="0"/>
                  <a:cs typeface="Segoe UI Light" panose="020B0502040204020203" pitchFamily="34" charset="0"/>
                  <a:hlinkClick r:id="rId9"/>
                </a:rPr>
                <a:t>http://www.safecreative.org</a:t>
              </a:r>
              <a:endPara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es-ES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45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15 CuadroTexto"/>
          <p:cNvSpPr txBox="1"/>
          <p:nvPr/>
        </p:nvSpPr>
        <p:spPr>
          <a:xfrm rot="380670">
            <a:off x="4357686" y="394367"/>
            <a:ext cx="4248472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¿Vamos a crear? Seremos autores y escritores.</a:t>
            </a:r>
            <a:endParaRPr lang="es-ES" sz="3200" dirty="0">
              <a:latin typeface="Century Gothic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2965419" y="3119591"/>
            <a:ext cx="3761190" cy="655928"/>
            <a:chOff x="162738" y="3275565"/>
            <a:chExt cx="3761190" cy="655928"/>
          </a:xfrm>
        </p:grpSpPr>
        <p:sp>
          <p:nvSpPr>
            <p:cNvPr id="6" name="Rectángulo redondeado 5"/>
            <p:cNvSpPr/>
            <p:nvPr/>
          </p:nvSpPr>
          <p:spPr>
            <a:xfrm>
              <a:off x="162738" y="3275565"/>
              <a:ext cx="3761190" cy="65592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234105" y="3349341"/>
              <a:ext cx="3418500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Pero,… ¿qué es un haiku?</a:t>
              </a:r>
              <a:endParaRPr lang="es-ES" sz="2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2777273" y="3886619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El haiku es un género poético de origen japonés. Los haikus se escriben, según la tradición, en </a:t>
            </a:r>
            <a:r>
              <a:rPr lang="es-E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tres versos sin rima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, de </a:t>
            </a:r>
            <a:r>
              <a:rPr lang="es-E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s-E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 y </a:t>
            </a:r>
            <a:r>
              <a:rPr lang="es-E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 sílabas, respectivamente. Suelen hacer referencia a escenas de la naturaleza o de la vida cotidiana.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580799" y="6309780"/>
            <a:ext cx="52014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100" i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Taller de escritores. “Ejemplos de haiku",[</a:t>
            </a:r>
            <a:r>
              <a:rPr lang="es-ES" altLang="es-ES" sz="1100" i="1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línea]. </a:t>
            </a:r>
            <a:r>
              <a:rPr lang="es-ES" altLang="es-ES" sz="1100" i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[05 </a:t>
            </a:r>
            <a:r>
              <a:rPr lang="es-ES" altLang="es-ES" sz="1100" i="1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 </a:t>
            </a:r>
            <a:r>
              <a:rPr lang="es-ES" altLang="es-ES" sz="1100" i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Enero </a:t>
            </a:r>
            <a:r>
              <a:rPr lang="es-ES" altLang="es-ES" sz="1100" i="1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 </a:t>
            </a:r>
            <a:r>
              <a:rPr lang="es-ES" altLang="es-ES" sz="1100" i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2016]. </a:t>
            </a:r>
            <a:r>
              <a:rPr lang="es-ES" altLang="es-ES" sz="1100" i="1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 en la Web: http://www.tallerdeescritores.com/ejemplos-de-haiku.php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488434" y="41358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9714" y="4060107"/>
            <a:ext cx="571500" cy="4857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4470830" y="5261192"/>
            <a:ext cx="5715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15 CuadroTexto"/>
          <p:cNvSpPr txBox="1"/>
          <p:nvPr/>
        </p:nvSpPr>
        <p:spPr>
          <a:xfrm rot="380670">
            <a:off x="4357686" y="394367"/>
            <a:ext cx="4248472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¿Vamos a crear? Seremos autores y escritores.</a:t>
            </a:r>
            <a:endParaRPr lang="es-ES" sz="3200" dirty="0">
              <a:latin typeface="Century Gothic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 rot="20820204">
            <a:off x="4098755" y="189646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>
                <a:solidFill>
                  <a:srgbClr val="CC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Este camino</a:t>
            </a:r>
            <a:br>
              <a:rPr lang="es-ES" sz="2800" dirty="0">
                <a:solidFill>
                  <a:srgbClr val="CC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800" dirty="0">
                <a:solidFill>
                  <a:srgbClr val="CC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nadie ya lo recorre,</a:t>
            </a:r>
            <a:br>
              <a:rPr lang="es-ES" sz="2800" dirty="0">
                <a:solidFill>
                  <a:srgbClr val="CC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800" dirty="0">
                <a:solidFill>
                  <a:srgbClr val="CC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salvo el crepúsculo. </a:t>
            </a:r>
            <a:br>
              <a:rPr lang="es-ES" sz="2800" dirty="0">
                <a:solidFill>
                  <a:srgbClr val="CC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Matsuo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Basho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(1644-1694) </a:t>
            </a:r>
            <a:b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traducción de Octavio Paz y </a:t>
            </a:r>
            <a:r>
              <a:rPr lang="es-ES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Eikichi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Hayashiya</a:t>
            </a:r>
            <a:endParaRPr lang="es-ES" dirty="0"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 rot="418814">
            <a:off x="4381103" y="4901439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¿Es un imperio</a:t>
            </a:r>
            <a:br>
              <a:rPr lang="es-ES" sz="28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esa luz que se apaga</a:t>
            </a:r>
            <a:br>
              <a:rPr lang="es-ES" sz="28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 una luciérnaga? </a:t>
            </a: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Jorge Luis Borges (1899-1986) </a:t>
            </a:r>
            <a:endParaRPr lang="es-ES" dirty="0"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27673" y="3587231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dirty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</a:t>
            </a:r>
            <a:r>
              <a:rPr lang="es-ES" sz="3200" dirty="0" smtClean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iembla </a:t>
            </a:r>
            <a:r>
              <a:rPr lang="es-ES" sz="3200" dirty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 rocío</a:t>
            </a:r>
            <a:br>
              <a:rPr lang="es-ES" sz="3200" dirty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200" dirty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 las hojas moradas</a:t>
            </a:r>
            <a:br>
              <a:rPr lang="es-ES" sz="3200" dirty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200" dirty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 un colibrí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Mario Benedetti (1920-2009) </a:t>
            </a:r>
            <a:endParaRPr lang="es-ES" dirty="0"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6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15 CuadroTexto"/>
          <p:cNvSpPr txBox="1"/>
          <p:nvPr/>
        </p:nvSpPr>
        <p:spPr>
          <a:xfrm rot="380670">
            <a:off x="4357686" y="394367"/>
            <a:ext cx="4248472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¿Vamos a crear? Seremos autores y escritores.</a:t>
            </a:r>
            <a:endParaRPr lang="es-ES" sz="3200" dirty="0">
              <a:latin typeface="Century Gothic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55776" y="2112127"/>
            <a:ext cx="330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Los autores siguen ese proceso: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7673" y="3122464"/>
            <a:ext cx="222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Crear tiene al menos cinco etapas: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670338" y="2755391"/>
            <a:ext cx="6182621" cy="830997"/>
            <a:chOff x="2670338" y="2755391"/>
            <a:chExt cx="6182621" cy="830997"/>
          </a:xfrm>
        </p:grpSpPr>
        <p:sp>
          <p:nvSpPr>
            <p:cNvPr id="6" name="Elipse 5"/>
            <p:cNvSpPr/>
            <p:nvPr/>
          </p:nvSpPr>
          <p:spPr>
            <a:xfrm>
              <a:off x="2670338" y="2762897"/>
              <a:ext cx="592766" cy="59276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ES" sz="2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308343" y="2755391"/>
              <a:ext cx="5544616" cy="830997"/>
            </a:xfrm>
            <a:prstGeom prst="rect">
              <a:avLst/>
            </a:prstGeom>
            <a:solidFill>
              <a:srgbClr val="FFC000">
                <a:alpha val="22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dirty="0" smtClean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Los autores se inspiran en otras obras,  en imágenes,  en músicas, películas de otros. A veces acuden a conversaciones,  sueños,…..</a:t>
              </a:r>
              <a:endParaRPr lang="es-ES" sz="16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647086" y="3578401"/>
            <a:ext cx="6205873" cy="592766"/>
            <a:chOff x="2604974" y="3564033"/>
            <a:chExt cx="6205873" cy="592766"/>
          </a:xfrm>
        </p:grpSpPr>
        <p:sp>
          <p:nvSpPr>
            <p:cNvPr id="19" name="Elipse 18"/>
            <p:cNvSpPr/>
            <p:nvPr/>
          </p:nvSpPr>
          <p:spPr>
            <a:xfrm>
              <a:off x="2604974" y="3564033"/>
              <a:ext cx="592766" cy="59276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ES" sz="2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3285077" y="3722712"/>
              <a:ext cx="5525770" cy="338554"/>
            </a:xfrm>
            <a:prstGeom prst="rect">
              <a:avLst/>
            </a:prstGeom>
            <a:solidFill>
              <a:srgbClr val="FFC000">
                <a:alpha val="22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Hacen un primer borrador de la obra. 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670338" y="4365169"/>
            <a:ext cx="6211739" cy="592766"/>
            <a:chOff x="2670338" y="4365169"/>
            <a:chExt cx="6211739" cy="592766"/>
          </a:xfrm>
        </p:grpSpPr>
        <p:sp>
          <p:nvSpPr>
            <p:cNvPr id="21" name="Elipse 20"/>
            <p:cNvSpPr/>
            <p:nvPr/>
          </p:nvSpPr>
          <p:spPr>
            <a:xfrm>
              <a:off x="2670338" y="4365169"/>
              <a:ext cx="592766" cy="59276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ES" sz="2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3356307" y="4503456"/>
              <a:ext cx="5525770" cy="338554"/>
            </a:xfrm>
            <a:prstGeom prst="rect">
              <a:avLst/>
            </a:prstGeom>
            <a:solidFill>
              <a:srgbClr val="FFC000">
                <a:alpha val="22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dirty="0" smtClean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Dan más forma.</a:t>
              </a:r>
              <a:endParaRPr lang="es-ES" sz="16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2670338" y="5166305"/>
            <a:ext cx="6163775" cy="592766"/>
            <a:chOff x="2670338" y="5166305"/>
            <a:chExt cx="6163775" cy="592766"/>
          </a:xfrm>
        </p:grpSpPr>
        <p:sp>
          <p:nvSpPr>
            <p:cNvPr id="24" name="Elipse 23"/>
            <p:cNvSpPr/>
            <p:nvPr/>
          </p:nvSpPr>
          <p:spPr>
            <a:xfrm>
              <a:off x="2670338" y="5166305"/>
              <a:ext cx="592766" cy="59276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  <a:endParaRPr lang="es-ES" sz="2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3308343" y="5331256"/>
              <a:ext cx="5525770" cy="338554"/>
            </a:xfrm>
            <a:prstGeom prst="rect">
              <a:avLst/>
            </a:prstGeom>
            <a:solidFill>
              <a:srgbClr val="FFC000">
                <a:alpha val="22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dirty="0" smtClean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Pulen los resultados</a:t>
              </a:r>
              <a:endParaRPr lang="es-ES" sz="16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2670338" y="5967441"/>
            <a:ext cx="6163775" cy="592766"/>
            <a:chOff x="2670338" y="5967441"/>
            <a:chExt cx="6163775" cy="592766"/>
          </a:xfrm>
        </p:grpSpPr>
        <p:sp>
          <p:nvSpPr>
            <p:cNvPr id="26" name="Elipse 25"/>
            <p:cNvSpPr/>
            <p:nvPr/>
          </p:nvSpPr>
          <p:spPr>
            <a:xfrm>
              <a:off x="2670338" y="5967441"/>
              <a:ext cx="592766" cy="59276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  <a:endParaRPr lang="es-ES" sz="2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3308343" y="6151149"/>
              <a:ext cx="5525770" cy="338554"/>
            </a:xfrm>
            <a:prstGeom prst="rect">
              <a:avLst/>
            </a:prstGeom>
            <a:solidFill>
              <a:srgbClr val="FFC000">
                <a:alpha val="22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Producen la versión final de la obra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4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 rot="380670">
            <a:off x="4357686" y="394367"/>
            <a:ext cx="4248472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¿Vamos a crear? Seremos autores y escritores.</a:t>
            </a:r>
            <a:endParaRPr lang="es-ES" sz="3200" dirty="0">
              <a:latin typeface="Century Gothic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551113" y="730124"/>
            <a:ext cx="3891515" cy="46166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Una imagen para inspirarnos</a:t>
            </a:r>
            <a:endParaRPr lang="es-ES" sz="2400" dirty="0">
              <a:solidFill>
                <a:schemeClr val="accent6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50" name="Picture 2" descr="Train, Railway, Landscape, Via, Iron, Dist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077">
            <a:off x="590341" y="1529416"/>
            <a:ext cx="6646579" cy="4396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extLst/>
        </p:spPr>
      </p:pic>
      <p:sp>
        <p:nvSpPr>
          <p:cNvPr id="4" name="Rectángulo 3"/>
          <p:cNvSpPr/>
          <p:nvPr/>
        </p:nvSpPr>
        <p:spPr>
          <a:xfrm>
            <a:off x="1197093" y="6232603"/>
            <a:ext cx="467116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Palomino </a:t>
            </a:r>
            <a:r>
              <a:rPr lang="es-ES" sz="1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Urdapilleta</a:t>
            </a:r>
            <a:r>
              <a:rPr lang="es-E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Miguel, </a:t>
            </a:r>
            <a:r>
              <a:rPr lang="es-ES" sz="1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tresdetres</a:t>
            </a:r>
            <a:r>
              <a:rPr lang="es-E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Aug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28, </a:t>
            </a:r>
            <a:r>
              <a:rPr lang="es-E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2014. Vía [Archivo imagen]. 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Recuperado </a:t>
            </a:r>
            <a:r>
              <a:rPr lang="es-E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 https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://pixabay.com</a:t>
            </a:r>
            <a:endParaRPr lang="es-ES" sz="1400" dirty="0"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203892" y="5349277"/>
            <a:ext cx="2626361" cy="1351426"/>
            <a:chOff x="7203892" y="5349277"/>
            <a:chExt cx="2626361" cy="1351426"/>
          </a:xfrm>
        </p:grpSpPr>
        <p:sp>
          <p:nvSpPr>
            <p:cNvPr id="6" name="Rectángulo 5"/>
            <p:cNvSpPr/>
            <p:nvPr/>
          </p:nvSpPr>
          <p:spPr>
            <a:xfrm>
              <a:off x="7220123" y="5866296"/>
              <a:ext cx="241814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 err="1">
                  <a:hlinkClick r:id="rId6"/>
                </a:rPr>
                <a:t>Creative</a:t>
              </a:r>
              <a:r>
                <a:rPr lang="es-ES" sz="1200" dirty="0">
                  <a:hlinkClick r:id="rId6"/>
                </a:rPr>
                <a:t> </a:t>
              </a:r>
              <a:r>
                <a:rPr lang="es-ES" sz="1200" dirty="0" err="1">
                  <a:hlinkClick r:id="rId6"/>
                </a:rPr>
                <a:t>Commons</a:t>
              </a:r>
              <a:r>
                <a:rPr lang="es-ES" sz="1200" dirty="0">
                  <a:hlinkClick r:id="rId6"/>
                </a:rPr>
                <a:t> CC0</a:t>
              </a:r>
              <a:endParaRPr lang="es-ES" sz="1200" dirty="0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7220123" y="6054372"/>
              <a:ext cx="26101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CC0 </a:t>
              </a:r>
              <a:r>
                <a:rPr lang="en-US" sz="12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Dominio</a:t>
              </a:r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2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Público</a:t>
              </a:r>
              <a:endPara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r>
                <a:rPr lang="en-US" sz="12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Libre</a:t>
              </a:r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para </a:t>
              </a:r>
              <a:r>
                <a:rPr lang="en-US" sz="12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uso</a:t>
              </a:r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2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comercial</a:t>
              </a:r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</a:p>
            <a:p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No require </a:t>
              </a:r>
              <a:r>
                <a:rPr lang="en-US" sz="12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atribución</a:t>
              </a:r>
              <a:endParaRPr lang="en-US" sz="120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2054" name="Picture 6" descr="https://upload.wikimedia.org/wikipedia/commons/thumb/f/f9/CC-Zero-badge.svg/2000px-CC-Zero-badge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3892" y="5349277"/>
              <a:ext cx="1599692" cy="563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21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5 CuadroTexto"/>
          <p:cNvSpPr txBox="1"/>
          <p:nvPr/>
        </p:nvSpPr>
        <p:spPr>
          <a:xfrm rot="380670">
            <a:off x="4357686" y="394367"/>
            <a:ext cx="4248472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¿Vamos a crear? Seremos autores y escritores.</a:t>
            </a:r>
            <a:endParaRPr lang="es-ES" sz="3200" dirty="0">
              <a:latin typeface="Century Gothic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7673" y="6160602"/>
            <a:ext cx="54621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" sz="1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Küffer</a:t>
            </a:r>
            <a:r>
              <a:rPr lang="es-E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Emilio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r>
              <a:rPr lang="es-E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Dec</a:t>
            </a:r>
            <a:r>
              <a:rPr lang="es-E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28, </a:t>
            </a:r>
            <a:r>
              <a:rPr lang="es-E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2014. 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Paisaje Distante [</a:t>
            </a:r>
            <a:r>
              <a:rPr lang="es-ES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Explored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!]</a:t>
            </a:r>
          </a:p>
          <a:p>
            <a:r>
              <a:rPr lang="es-E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[Archivo imagen]. 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Recuperado de https://www.flickr.com</a:t>
            </a:r>
            <a:endParaRPr lang="es-ES" sz="1400" dirty="0"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06257" y="174502"/>
            <a:ext cx="2542119" cy="2947962"/>
            <a:chOff x="301689" y="1201118"/>
            <a:chExt cx="4324809" cy="45499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3688" y="3488567"/>
              <a:ext cx="1488951" cy="226254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8218">
              <a:off x="301689" y="1201118"/>
              <a:ext cx="2628900" cy="180975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</p:pic>
        <p:sp>
          <p:nvSpPr>
            <p:cNvPr id="14" name="Forma libre 13"/>
            <p:cNvSpPr/>
            <p:nvPr/>
          </p:nvSpPr>
          <p:spPr>
            <a:xfrm>
              <a:off x="338123" y="2342400"/>
              <a:ext cx="1622954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de nube 16"/>
            <p:cNvSpPr/>
            <p:nvPr/>
          </p:nvSpPr>
          <p:spPr>
            <a:xfrm rot="1279155">
              <a:off x="2114611" y="1500073"/>
              <a:ext cx="2276057" cy="1273012"/>
            </a:xfrm>
            <a:prstGeom prst="cloudCallout">
              <a:avLst>
                <a:gd name="adj1" fmla="val -18988"/>
                <a:gd name="adj2" fmla="val 116799"/>
              </a:avLst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044565" flipH="1">
              <a:off x="2951867" y="2449387"/>
              <a:ext cx="1674631" cy="1440160"/>
            </a:xfrm>
            <a:custGeom>
              <a:avLst/>
              <a:gdLst>
                <a:gd name="connsiteX0" fmla="*/ 1303623 w 2650938"/>
                <a:gd name="connsiteY0" fmla="*/ 22438 h 2470124"/>
                <a:gd name="connsiteX1" fmla="*/ 1904125 w 2650938"/>
                <a:gd name="connsiteY1" fmla="*/ 63381 h 2470124"/>
                <a:gd name="connsiteX2" fmla="*/ 2504626 w 2650938"/>
                <a:gd name="connsiteY2" fmla="*/ 663883 h 2470124"/>
                <a:gd name="connsiteX3" fmla="*/ 2641104 w 2650938"/>
                <a:gd name="connsiteY3" fmla="*/ 1332623 h 2470124"/>
                <a:gd name="connsiteX4" fmla="*/ 2313558 w 2650938"/>
                <a:gd name="connsiteY4" fmla="*/ 1878534 h 2470124"/>
                <a:gd name="connsiteX5" fmla="*/ 2395444 w 2650938"/>
                <a:gd name="connsiteY5" fmla="*/ 2451740 h 2470124"/>
                <a:gd name="connsiteX6" fmla="*/ 2313558 w 2650938"/>
                <a:gd name="connsiteY6" fmla="*/ 2315262 h 2470124"/>
                <a:gd name="connsiteX7" fmla="*/ 2108841 w 2650938"/>
                <a:gd name="connsiteY7" fmla="*/ 2178784 h 2470124"/>
                <a:gd name="connsiteX8" fmla="*/ 1221737 w 2650938"/>
                <a:gd name="connsiteY8" fmla="*/ 2438092 h 2470124"/>
                <a:gd name="connsiteX9" fmla="*/ 443814 w 2650938"/>
                <a:gd name="connsiteY9" fmla="*/ 2219728 h 2470124"/>
                <a:gd name="connsiteX10" fmla="*/ 7086 w 2650938"/>
                <a:gd name="connsiteY10" fmla="*/ 1482749 h 2470124"/>
                <a:gd name="connsiteX11" fmla="*/ 239098 w 2650938"/>
                <a:gd name="connsiteY11" fmla="*/ 663883 h 2470124"/>
                <a:gd name="connsiteX12" fmla="*/ 1057964 w 2650938"/>
                <a:gd name="connsiteY12" fmla="*/ 104325 h 2470124"/>
                <a:gd name="connsiteX13" fmla="*/ 1303623 w 2650938"/>
                <a:gd name="connsiteY13" fmla="*/ 22438 h 247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38" h="2470124">
                  <a:moveTo>
                    <a:pt x="1303623" y="22438"/>
                  </a:moveTo>
                  <a:cubicBezTo>
                    <a:pt x="1444650" y="15614"/>
                    <a:pt x="1703958" y="-43526"/>
                    <a:pt x="1904125" y="63381"/>
                  </a:cubicBezTo>
                  <a:cubicBezTo>
                    <a:pt x="2104292" y="170288"/>
                    <a:pt x="2381796" y="452343"/>
                    <a:pt x="2504626" y="663883"/>
                  </a:cubicBezTo>
                  <a:cubicBezTo>
                    <a:pt x="2627456" y="875423"/>
                    <a:pt x="2672949" y="1130181"/>
                    <a:pt x="2641104" y="1332623"/>
                  </a:cubicBezTo>
                  <a:cubicBezTo>
                    <a:pt x="2609259" y="1535065"/>
                    <a:pt x="2354501" y="1692015"/>
                    <a:pt x="2313558" y="1878534"/>
                  </a:cubicBezTo>
                  <a:cubicBezTo>
                    <a:pt x="2272615" y="2065053"/>
                    <a:pt x="2395444" y="2378952"/>
                    <a:pt x="2395444" y="2451740"/>
                  </a:cubicBezTo>
                  <a:cubicBezTo>
                    <a:pt x="2395444" y="2524528"/>
                    <a:pt x="2361325" y="2360755"/>
                    <a:pt x="2313558" y="2315262"/>
                  </a:cubicBezTo>
                  <a:cubicBezTo>
                    <a:pt x="2265791" y="2269769"/>
                    <a:pt x="2290811" y="2158312"/>
                    <a:pt x="2108841" y="2178784"/>
                  </a:cubicBezTo>
                  <a:cubicBezTo>
                    <a:pt x="1926871" y="2199256"/>
                    <a:pt x="1499241" y="2431268"/>
                    <a:pt x="1221737" y="2438092"/>
                  </a:cubicBezTo>
                  <a:cubicBezTo>
                    <a:pt x="944233" y="2444916"/>
                    <a:pt x="646256" y="2378952"/>
                    <a:pt x="443814" y="2219728"/>
                  </a:cubicBezTo>
                  <a:cubicBezTo>
                    <a:pt x="241372" y="2060504"/>
                    <a:pt x="41205" y="1742057"/>
                    <a:pt x="7086" y="1482749"/>
                  </a:cubicBezTo>
                  <a:cubicBezTo>
                    <a:pt x="-27033" y="1223442"/>
                    <a:pt x="63952" y="893620"/>
                    <a:pt x="239098" y="663883"/>
                  </a:cubicBezTo>
                  <a:cubicBezTo>
                    <a:pt x="414244" y="434146"/>
                    <a:pt x="873719" y="208958"/>
                    <a:pt x="1057964" y="104325"/>
                  </a:cubicBezTo>
                  <a:cubicBezTo>
                    <a:pt x="1242209" y="-308"/>
                    <a:pt x="1162596" y="29262"/>
                    <a:pt x="1303623" y="22438"/>
                  </a:cubicBez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560037" y="549759"/>
            <a:ext cx="3891515" cy="46166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Una imagen para inspirarnos</a:t>
            </a:r>
            <a:endParaRPr lang="es-ES" sz="2400" dirty="0">
              <a:solidFill>
                <a:schemeClr val="accent6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29588">
            <a:off x="600669" y="1660462"/>
            <a:ext cx="7334250" cy="4124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grpSp>
        <p:nvGrpSpPr>
          <p:cNvPr id="6" name="Grupo 5"/>
          <p:cNvGrpSpPr/>
          <p:nvPr/>
        </p:nvGrpSpPr>
        <p:grpSpPr>
          <a:xfrm>
            <a:off x="6312960" y="5420285"/>
            <a:ext cx="2610130" cy="1427381"/>
            <a:chOff x="6312960" y="5420285"/>
            <a:chExt cx="2610130" cy="1427381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7849" y="5420285"/>
              <a:ext cx="2009775" cy="781050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6312960" y="6201335"/>
              <a:ext cx="26101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Libre</a:t>
              </a:r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para </a:t>
              </a:r>
              <a:r>
                <a:rPr lang="en-US" sz="12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uso</a:t>
              </a:r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commercial y </a:t>
              </a:r>
              <a:r>
                <a:rPr lang="en-US" sz="12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distribución</a:t>
              </a:r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 con los </a:t>
              </a:r>
              <a:r>
                <a:rPr lang="en-US" sz="12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mismos</a:t>
              </a:r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derechos </a:t>
              </a:r>
            </a:p>
            <a:p>
              <a:r>
                <a:rPr lang="en-US" sz="12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Requiere</a:t>
              </a:r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2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atribución</a:t>
              </a:r>
              <a:endParaRPr lang="en-US" sz="120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1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2112</Words>
  <Application>Microsoft Office PowerPoint</Application>
  <PresentationFormat>Presentación en pantalla (4:3)</PresentationFormat>
  <Paragraphs>303</Paragraphs>
  <Slides>41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Arial</vt:lpstr>
      <vt:lpstr>Berlin Sans FB Demi</vt:lpstr>
      <vt:lpstr>Calibri</vt:lpstr>
      <vt:lpstr>Castellar</vt:lpstr>
      <vt:lpstr>Century Gothic</vt:lpstr>
      <vt:lpstr>Eurostile LT Std</vt:lpstr>
      <vt:lpstr>Segoe UI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Presentación de PowerPoint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miguel</dc:creator>
  <cp:lastModifiedBy>LUIS MIGUEL VILLALAIN</cp:lastModifiedBy>
  <cp:revision>84</cp:revision>
  <dcterms:created xsi:type="dcterms:W3CDTF">2015-01-12T21:43:56Z</dcterms:created>
  <dcterms:modified xsi:type="dcterms:W3CDTF">2016-01-21T14:57:35Z</dcterms:modified>
</cp:coreProperties>
</file>